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2" r:id="rId12"/>
    <p:sldId id="430" r:id="rId13"/>
    <p:sldId id="431" r:id="rId14"/>
    <p:sldId id="433" r:id="rId15"/>
    <p:sldId id="448" r:id="rId16"/>
    <p:sldId id="437" r:id="rId17"/>
    <p:sldId id="435" r:id="rId18"/>
    <p:sldId id="445" r:id="rId19"/>
    <p:sldId id="444" r:id="rId20"/>
    <p:sldId id="440" r:id="rId21"/>
    <p:sldId id="446" r:id="rId22"/>
    <p:sldId id="442" r:id="rId23"/>
    <p:sldId id="443" r:id="rId24"/>
    <p:sldId id="44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4BE7C-8555-4F9C-B6F5-8DD62485E429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41BC0E59-19E7-469D-B0EF-233940CBC148}">
      <dgm:prSet/>
      <dgm:spPr/>
      <dgm:t>
        <a:bodyPr/>
        <a:lstStyle/>
        <a:p>
          <a:r>
            <a:rPr lang="en-US"/>
            <a:t>Planning</a:t>
          </a:r>
        </a:p>
      </dgm:t>
    </dgm:pt>
    <dgm:pt modelId="{C03CB765-CF98-499D-B4A2-D36424B76AC9}" type="parTrans" cxnId="{F38BCAEC-18E5-46A2-BCBB-C3FBC9F9C311}">
      <dgm:prSet/>
      <dgm:spPr/>
      <dgm:t>
        <a:bodyPr/>
        <a:lstStyle/>
        <a:p>
          <a:endParaRPr lang="en-US"/>
        </a:p>
      </dgm:t>
    </dgm:pt>
    <dgm:pt modelId="{AEFE7A67-4889-4463-A3FE-54746DFDE2C3}" type="sibTrans" cxnId="{F38BCAEC-18E5-46A2-BCBB-C3FBC9F9C311}">
      <dgm:prSet/>
      <dgm:spPr/>
      <dgm:t>
        <a:bodyPr/>
        <a:lstStyle/>
        <a:p>
          <a:endParaRPr lang="en-US"/>
        </a:p>
      </dgm:t>
    </dgm:pt>
    <dgm:pt modelId="{311DCE06-D151-43D5-97B4-85EA6EF5842F}">
      <dgm:prSet/>
      <dgm:spPr/>
      <dgm:t>
        <a:bodyPr/>
        <a:lstStyle/>
        <a:p>
          <a:r>
            <a:rPr lang="en-US"/>
            <a:t>Implementation</a:t>
          </a:r>
        </a:p>
      </dgm:t>
    </dgm:pt>
    <dgm:pt modelId="{F1D97330-9C28-4154-B21F-727B5BB4C16C}" type="parTrans" cxnId="{ABEA917A-C83B-40A6-9D41-4F32992A17D1}">
      <dgm:prSet/>
      <dgm:spPr/>
      <dgm:t>
        <a:bodyPr/>
        <a:lstStyle/>
        <a:p>
          <a:endParaRPr lang="en-US"/>
        </a:p>
      </dgm:t>
    </dgm:pt>
    <dgm:pt modelId="{B0DC3EE2-8496-4AF3-98DC-47667F038BA5}" type="sibTrans" cxnId="{ABEA917A-C83B-40A6-9D41-4F32992A17D1}">
      <dgm:prSet/>
      <dgm:spPr/>
      <dgm:t>
        <a:bodyPr/>
        <a:lstStyle/>
        <a:p>
          <a:endParaRPr lang="en-US"/>
        </a:p>
      </dgm:t>
    </dgm:pt>
    <dgm:pt modelId="{99C9D01D-67C0-4A03-8C46-377669BC1802}">
      <dgm:prSet/>
      <dgm:spPr/>
      <dgm:t>
        <a:bodyPr/>
        <a:lstStyle/>
        <a:p>
          <a:r>
            <a:rPr lang="en-US"/>
            <a:t>Evaluation</a:t>
          </a:r>
        </a:p>
      </dgm:t>
    </dgm:pt>
    <dgm:pt modelId="{1443056A-E2B2-4B55-BA6B-C0D8BDA8C9F4}" type="parTrans" cxnId="{F89D247C-8E70-4D3E-9FA4-49093D413833}">
      <dgm:prSet/>
      <dgm:spPr/>
      <dgm:t>
        <a:bodyPr/>
        <a:lstStyle/>
        <a:p>
          <a:endParaRPr lang="en-US"/>
        </a:p>
      </dgm:t>
    </dgm:pt>
    <dgm:pt modelId="{8717C982-80FF-4B62-9945-AFE273713335}" type="sibTrans" cxnId="{F89D247C-8E70-4D3E-9FA4-49093D413833}">
      <dgm:prSet/>
      <dgm:spPr/>
      <dgm:t>
        <a:bodyPr/>
        <a:lstStyle/>
        <a:p>
          <a:endParaRPr lang="en-US"/>
        </a:p>
      </dgm:t>
    </dgm:pt>
    <dgm:pt modelId="{E663634B-02BA-2644-BB7B-2A7E0CE5EB0F}" type="pres">
      <dgm:prSet presAssocID="{8C04BE7C-8555-4F9C-B6F5-8DD62485E429}" presName="linear" presStyleCnt="0">
        <dgm:presLayoutVars>
          <dgm:animLvl val="lvl"/>
          <dgm:resizeHandles val="exact"/>
        </dgm:presLayoutVars>
      </dgm:prSet>
      <dgm:spPr/>
    </dgm:pt>
    <dgm:pt modelId="{FAC7ECE9-CF7E-B046-9A87-C68551FE6B26}" type="pres">
      <dgm:prSet presAssocID="{41BC0E59-19E7-469D-B0EF-233940CBC14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E83A26-2DE7-2740-BE2F-2BF9FFA0C0D5}" type="pres">
      <dgm:prSet presAssocID="{AEFE7A67-4889-4463-A3FE-54746DFDE2C3}" presName="spacer" presStyleCnt="0"/>
      <dgm:spPr/>
    </dgm:pt>
    <dgm:pt modelId="{F3E965F8-BB56-1745-9AE0-E69276AA50F8}" type="pres">
      <dgm:prSet presAssocID="{311DCE06-D151-43D5-97B4-85EA6EF5842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504A09-0CA6-5247-98FE-67040CD95601}" type="pres">
      <dgm:prSet presAssocID="{B0DC3EE2-8496-4AF3-98DC-47667F038BA5}" presName="spacer" presStyleCnt="0"/>
      <dgm:spPr/>
    </dgm:pt>
    <dgm:pt modelId="{4EE0AC00-BF64-EB41-B39C-7EC629AA9219}" type="pres">
      <dgm:prSet presAssocID="{99C9D01D-67C0-4A03-8C46-377669BC180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7429A61-354A-4542-A9A7-3486ECA8B8CF}" type="presOf" srcId="{311DCE06-D151-43D5-97B4-85EA6EF5842F}" destId="{F3E965F8-BB56-1745-9AE0-E69276AA50F8}" srcOrd="0" destOrd="0" presId="urn:microsoft.com/office/officeart/2005/8/layout/vList2"/>
    <dgm:cxn modelId="{ABEA917A-C83B-40A6-9D41-4F32992A17D1}" srcId="{8C04BE7C-8555-4F9C-B6F5-8DD62485E429}" destId="{311DCE06-D151-43D5-97B4-85EA6EF5842F}" srcOrd="1" destOrd="0" parTransId="{F1D97330-9C28-4154-B21F-727B5BB4C16C}" sibTransId="{B0DC3EE2-8496-4AF3-98DC-47667F038BA5}"/>
    <dgm:cxn modelId="{F89D247C-8E70-4D3E-9FA4-49093D413833}" srcId="{8C04BE7C-8555-4F9C-B6F5-8DD62485E429}" destId="{99C9D01D-67C0-4A03-8C46-377669BC1802}" srcOrd="2" destOrd="0" parTransId="{1443056A-E2B2-4B55-BA6B-C0D8BDA8C9F4}" sibTransId="{8717C982-80FF-4B62-9945-AFE273713335}"/>
    <dgm:cxn modelId="{31AAB190-17FF-EC42-8F4A-11027038F676}" type="presOf" srcId="{8C04BE7C-8555-4F9C-B6F5-8DD62485E429}" destId="{E663634B-02BA-2644-BB7B-2A7E0CE5EB0F}" srcOrd="0" destOrd="0" presId="urn:microsoft.com/office/officeart/2005/8/layout/vList2"/>
    <dgm:cxn modelId="{75EB24C4-0F67-0D46-9C0B-0D83B9A61C0B}" type="presOf" srcId="{99C9D01D-67C0-4A03-8C46-377669BC1802}" destId="{4EE0AC00-BF64-EB41-B39C-7EC629AA9219}" srcOrd="0" destOrd="0" presId="urn:microsoft.com/office/officeart/2005/8/layout/vList2"/>
    <dgm:cxn modelId="{600DE7D6-CCC6-A342-94FC-52B34D49B92F}" type="presOf" srcId="{41BC0E59-19E7-469D-B0EF-233940CBC148}" destId="{FAC7ECE9-CF7E-B046-9A87-C68551FE6B26}" srcOrd="0" destOrd="0" presId="urn:microsoft.com/office/officeart/2005/8/layout/vList2"/>
    <dgm:cxn modelId="{F38BCAEC-18E5-46A2-BCBB-C3FBC9F9C311}" srcId="{8C04BE7C-8555-4F9C-B6F5-8DD62485E429}" destId="{41BC0E59-19E7-469D-B0EF-233940CBC148}" srcOrd="0" destOrd="0" parTransId="{C03CB765-CF98-499D-B4A2-D36424B76AC9}" sibTransId="{AEFE7A67-4889-4463-A3FE-54746DFDE2C3}"/>
    <dgm:cxn modelId="{D45DC53A-860A-D74E-AE6C-190FF0A43A81}" type="presParOf" srcId="{E663634B-02BA-2644-BB7B-2A7E0CE5EB0F}" destId="{FAC7ECE9-CF7E-B046-9A87-C68551FE6B26}" srcOrd="0" destOrd="0" presId="urn:microsoft.com/office/officeart/2005/8/layout/vList2"/>
    <dgm:cxn modelId="{7D64DCB4-E79C-EB44-8343-F35349B3D821}" type="presParOf" srcId="{E663634B-02BA-2644-BB7B-2A7E0CE5EB0F}" destId="{A6E83A26-2DE7-2740-BE2F-2BF9FFA0C0D5}" srcOrd="1" destOrd="0" presId="urn:microsoft.com/office/officeart/2005/8/layout/vList2"/>
    <dgm:cxn modelId="{2BACEC3E-97A8-7947-8081-778A6AFCC1DE}" type="presParOf" srcId="{E663634B-02BA-2644-BB7B-2A7E0CE5EB0F}" destId="{F3E965F8-BB56-1745-9AE0-E69276AA50F8}" srcOrd="2" destOrd="0" presId="urn:microsoft.com/office/officeart/2005/8/layout/vList2"/>
    <dgm:cxn modelId="{06E498CD-5C6E-CE49-9A46-226E8698D400}" type="presParOf" srcId="{E663634B-02BA-2644-BB7B-2A7E0CE5EB0F}" destId="{E8504A09-0CA6-5247-98FE-67040CD95601}" srcOrd="3" destOrd="0" presId="urn:microsoft.com/office/officeart/2005/8/layout/vList2"/>
    <dgm:cxn modelId="{21B1AAD8-E6A1-8448-98E7-2C9915E0D695}" type="presParOf" srcId="{E663634B-02BA-2644-BB7B-2A7E0CE5EB0F}" destId="{4EE0AC00-BF64-EB41-B39C-7EC629AA92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4BE7C-8555-4F9C-B6F5-8DD62485E429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41BC0E59-19E7-469D-B0EF-233940CBC148}">
      <dgm:prSet/>
      <dgm:spPr/>
      <dgm:t>
        <a:bodyPr/>
        <a:lstStyle/>
        <a:p>
          <a:r>
            <a:rPr lang="en-US"/>
            <a:t>Planning</a:t>
          </a:r>
        </a:p>
      </dgm:t>
    </dgm:pt>
    <dgm:pt modelId="{C03CB765-CF98-499D-B4A2-D36424B76AC9}" type="parTrans" cxnId="{F38BCAEC-18E5-46A2-BCBB-C3FBC9F9C311}">
      <dgm:prSet/>
      <dgm:spPr/>
      <dgm:t>
        <a:bodyPr/>
        <a:lstStyle/>
        <a:p>
          <a:endParaRPr lang="en-US"/>
        </a:p>
      </dgm:t>
    </dgm:pt>
    <dgm:pt modelId="{AEFE7A67-4889-4463-A3FE-54746DFDE2C3}" type="sibTrans" cxnId="{F38BCAEC-18E5-46A2-BCBB-C3FBC9F9C311}">
      <dgm:prSet/>
      <dgm:spPr/>
      <dgm:t>
        <a:bodyPr/>
        <a:lstStyle/>
        <a:p>
          <a:endParaRPr lang="en-US"/>
        </a:p>
      </dgm:t>
    </dgm:pt>
    <dgm:pt modelId="{311DCE06-D151-43D5-97B4-85EA6EF5842F}">
      <dgm:prSet/>
      <dgm:spPr/>
      <dgm:t>
        <a:bodyPr/>
        <a:lstStyle/>
        <a:p>
          <a:r>
            <a:rPr lang="en-US"/>
            <a:t>Implementation</a:t>
          </a:r>
        </a:p>
      </dgm:t>
    </dgm:pt>
    <dgm:pt modelId="{F1D97330-9C28-4154-B21F-727B5BB4C16C}" type="parTrans" cxnId="{ABEA917A-C83B-40A6-9D41-4F32992A17D1}">
      <dgm:prSet/>
      <dgm:spPr/>
      <dgm:t>
        <a:bodyPr/>
        <a:lstStyle/>
        <a:p>
          <a:endParaRPr lang="en-US"/>
        </a:p>
      </dgm:t>
    </dgm:pt>
    <dgm:pt modelId="{B0DC3EE2-8496-4AF3-98DC-47667F038BA5}" type="sibTrans" cxnId="{ABEA917A-C83B-40A6-9D41-4F32992A17D1}">
      <dgm:prSet/>
      <dgm:spPr/>
      <dgm:t>
        <a:bodyPr/>
        <a:lstStyle/>
        <a:p>
          <a:endParaRPr lang="en-US"/>
        </a:p>
      </dgm:t>
    </dgm:pt>
    <dgm:pt modelId="{99C9D01D-67C0-4A03-8C46-377669BC1802}">
      <dgm:prSet/>
      <dgm:spPr/>
      <dgm:t>
        <a:bodyPr/>
        <a:lstStyle/>
        <a:p>
          <a:r>
            <a:rPr lang="en-US"/>
            <a:t>Evaluation</a:t>
          </a:r>
        </a:p>
      </dgm:t>
    </dgm:pt>
    <dgm:pt modelId="{1443056A-E2B2-4B55-BA6B-C0D8BDA8C9F4}" type="parTrans" cxnId="{F89D247C-8E70-4D3E-9FA4-49093D413833}">
      <dgm:prSet/>
      <dgm:spPr/>
      <dgm:t>
        <a:bodyPr/>
        <a:lstStyle/>
        <a:p>
          <a:endParaRPr lang="en-US"/>
        </a:p>
      </dgm:t>
    </dgm:pt>
    <dgm:pt modelId="{8717C982-80FF-4B62-9945-AFE273713335}" type="sibTrans" cxnId="{F89D247C-8E70-4D3E-9FA4-49093D413833}">
      <dgm:prSet/>
      <dgm:spPr/>
      <dgm:t>
        <a:bodyPr/>
        <a:lstStyle/>
        <a:p>
          <a:endParaRPr lang="en-US"/>
        </a:p>
      </dgm:t>
    </dgm:pt>
    <dgm:pt modelId="{EC963FA8-2E40-4049-B7D4-71A67A99F9FC}" type="pres">
      <dgm:prSet presAssocID="{8C04BE7C-8555-4F9C-B6F5-8DD62485E429}" presName="linear" presStyleCnt="0">
        <dgm:presLayoutVars>
          <dgm:animLvl val="lvl"/>
          <dgm:resizeHandles val="exact"/>
        </dgm:presLayoutVars>
      </dgm:prSet>
      <dgm:spPr/>
    </dgm:pt>
    <dgm:pt modelId="{DA4EA1E7-82CA-5947-A6B5-95E9604DC4AF}" type="pres">
      <dgm:prSet presAssocID="{41BC0E59-19E7-469D-B0EF-233940CBC14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A86C588-E9D3-1846-ABFF-4ABCAA3CB68C}" type="pres">
      <dgm:prSet presAssocID="{AEFE7A67-4889-4463-A3FE-54746DFDE2C3}" presName="spacer" presStyleCnt="0"/>
      <dgm:spPr/>
    </dgm:pt>
    <dgm:pt modelId="{493EB024-52A4-D44E-95AD-334CFC397521}" type="pres">
      <dgm:prSet presAssocID="{311DCE06-D151-43D5-97B4-85EA6EF5842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9A9158-9A53-B04C-8412-9CD8225115AB}" type="pres">
      <dgm:prSet presAssocID="{B0DC3EE2-8496-4AF3-98DC-47667F038BA5}" presName="spacer" presStyleCnt="0"/>
      <dgm:spPr/>
    </dgm:pt>
    <dgm:pt modelId="{EB818FEC-18B5-A24F-A079-6D851C68EF4E}" type="pres">
      <dgm:prSet presAssocID="{99C9D01D-67C0-4A03-8C46-377669BC180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5D9442C-7594-964F-A973-C8494E440F28}" type="presOf" srcId="{41BC0E59-19E7-469D-B0EF-233940CBC148}" destId="{DA4EA1E7-82CA-5947-A6B5-95E9604DC4AF}" srcOrd="0" destOrd="0" presId="urn:microsoft.com/office/officeart/2005/8/layout/vList2"/>
    <dgm:cxn modelId="{A7BB4845-8BB9-B543-A330-79689C867978}" type="presOf" srcId="{99C9D01D-67C0-4A03-8C46-377669BC1802}" destId="{EB818FEC-18B5-A24F-A079-6D851C68EF4E}" srcOrd="0" destOrd="0" presId="urn:microsoft.com/office/officeart/2005/8/layout/vList2"/>
    <dgm:cxn modelId="{ABEA917A-C83B-40A6-9D41-4F32992A17D1}" srcId="{8C04BE7C-8555-4F9C-B6F5-8DD62485E429}" destId="{311DCE06-D151-43D5-97B4-85EA6EF5842F}" srcOrd="1" destOrd="0" parTransId="{F1D97330-9C28-4154-B21F-727B5BB4C16C}" sibTransId="{B0DC3EE2-8496-4AF3-98DC-47667F038BA5}"/>
    <dgm:cxn modelId="{F89D247C-8E70-4D3E-9FA4-49093D413833}" srcId="{8C04BE7C-8555-4F9C-B6F5-8DD62485E429}" destId="{99C9D01D-67C0-4A03-8C46-377669BC1802}" srcOrd="2" destOrd="0" parTransId="{1443056A-E2B2-4B55-BA6B-C0D8BDA8C9F4}" sibTransId="{8717C982-80FF-4B62-9945-AFE273713335}"/>
    <dgm:cxn modelId="{2BF32FA9-9AF6-734C-9A7D-2A7BA6512AB8}" type="presOf" srcId="{8C04BE7C-8555-4F9C-B6F5-8DD62485E429}" destId="{EC963FA8-2E40-4049-B7D4-71A67A99F9FC}" srcOrd="0" destOrd="0" presId="urn:microsoft.com/office/officeart/2005/8/layout/vList2"/>
    <dgm:cxn modelId="{DDF37EAF-FF6C-C543-A68B-F89F87069E84}" type="presOf" srcId="{311DCE06-D151-43D5-97B4-85EA6EF5842F}" destId="{493EB024-52A4-D44E-95AD-334CFC397521}" srcOrd="0" destOrd="0" presId="urn:microsoft.com/office/officeart/2005/8/layout/vList2"/>
    <dgm:cxn modelId="{F38BCAEC-18E5-46A2-BCBB-C3FBC9F9C311}" srcId="{8C04BE7C-8555-4F9C-B6F5-8DD62485E429}" destId="{41BC0E59-19E7-469D-B0EF-233940CBC148}" srcOrd="0" destOrd="0" parTransId="{C03CB765-CF98-499D-B4A2-D36424B76AC9}" sibTransId="{AEFE7A67-4889-4463-A3FE-54746DFDE2C3}"/>
    <dgm:cxn modelId="{C940DA9E-78A1-F640-B1F5-9489E9331405}" type="presParOf" srcId="{EC963FA8-2E40-4049-B7D4-71A67A99F9FC}" destId="{DA4EA1E7-82CA-5947-A6B5-95E9604DC4AF}" srcOrd="0" destOrd="0" presId="urn:microsoft.com/office/officeart/2005/8/layout/vList2"/>
    <dgm:cxn modelId="{8912415D-3006-074C-A293-EDDC72F25BD9}" type="presParOf" srcId="{EC963FA8-2E40-4049-B7D4-71A67A99F9FC}" destId="{4A86C588-E9D3-1846-ABFF-4ABCAA3CB68C}" srcOrd="1" destOrd="0" presId="urn:microsoft.com/office/officeart/2005/8/layout/vList2"/>
    <dgm:cxn modelId="{87E29B92-950F-F54B-BF1D-0580B3728D68}" type="presParOf" srcId="{EC963FA8-2E40-4049-B7D4-71A67A99F9FC}" destId="{493EB024-52A4-D44E-95AD-334CFC397521}" srcOrd="2" destOrd="0" presId="urn:microsoft.com/office/officeart/2005/8/layout/vList2"/>
    <dgm:cxn modelId="{813C8CF2-EE30-954C-9815-C30048687BD9}" type="presParOf" srcId="{EC963FA8-2E40-4049-B7D4-71A67A99F9FC}" destId="{559A9158-9A53-B04C-8412-9CD8225115AB}" srcOrd="3" destOrd="0" presId="urn:microsoft.com/office/officeart/2005/8/layout/vList2"/>
    <dgm:cxn modelId="{56464291-0729-3D46-AA91-4DA64BC5403C}" type="presParOf" srcId="{EC963FA8-2E40-4049-B7D4-71A67A99F9FC}" destId="{EB818FEC-18B5-A24F-A079-6D851C68EF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E27C0-07A0-46F6-A8C4-8FB0C37E72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849503-F324-493F-9C80-64F7CBE54BBC}">
      <dgm:prSet/>
      <dgm:spPr/>
      <dgm:t>
        <a:bodyPr/>
        <a:lstStyle/>
        <a:p>
          <a:r>
            <a:rPr lang="en-US"/>
            <a:t>High quality</a:t>
          </a:r>
        </a:p>
      </dgm:t>
    </dgm:pt>
    <dgm:pt modelId="{88EE38E7-F4DC-431D-81BF-26E2282609E8}" type="parTrans" cxnId="{05BDFF1C-EE48-4C19-B4AB-FC0CC212F4DA}">
      <dgm:prSet/>
      <dgm:spPr/>
      <dgm:t>
        <a:bodyPr/>
        <a:lstStyle/>
        <a:p>
          <a:endParaRPr lang="en-US"/>
        </a:p>
      </dgm:t>
    </dgm:pt>
    <dgm:pt modelId="{C775096F-5346-4975-88A8-C68C45ECE63D}" type="sibTrans" cxnId="{05BDFF1C-EE48-4C19-B4AB-FC0CC212F4DA}">
      <dgm:prSet/>
      <dgm:spPr/>
      <dgm:t>
        <a:bodyPr/>
        <a:lstStyle/>
        <a:p>
          <a:endParaRPr lang="en-US"/>
        </a:p>
      </dgm:t>
    </dgm:pt>
    <dgm:pt modelId="{B9A6EBAF-CA8C-4020-9F35-F61818978D83}">
      <dgm:prSet/>
      <dgm:spPr/>
      <dgm:t>
        <a:bodyPr/>
        <a:lstStyle/>
        <a:p>
          <a:r>
            <a:rPr lang="en-US"/>
            <a:t>Used to inform programming</a:t>
          </a:r>
        </a:p>
      </dgm:t>
    </dgm:pt>
    <dgm:pt modelId="{370B5B7A-4852-4A11-94F0-E67B0CA4D5AC}" type="parTrans" cxnId="{69F1F2A9-2C8C-419E-829D-62174302070E}">
      <dgm:prSet/>
      <dgm:spPr/>
      <dgm:t>
        <a:bodyPr/>
        <a:lstStyle/>
        <a:p>
          <a:endParaRPr lang="en-US"/>
        </a:p>
      </dgm:t>
    </dgm:pt>
    <dgm:pt modelId="{BFCBBA34-6E79-4C1E-8970-4D1B26ADAD55}" type="sibTrans" cxnId="{69F1F2A9-2C8C-419E-829D-62174302070E}">
      <dgm:prSet/>
      <dgm:spPr/>
      <dgm:t>
        <a:bodyPr/>
        <a:lstStyle/>
        <a:p>
          <a:endParaRPr lang="en-US"/>
        </a:p>
      </dgm:t>
    </dgm:pt>
    <dgm:pt modelId="{41983341-50D1-4112-9F9F-7773E546DB2F}">
      <dgm:prSet/>
      <dgm:spPr/>
      <dgm:t>
        <a:bodyPr/>
        <a:lstStyle/>
        <a:p>
          <a:r>
            <a:rPr lang="en-US"/>
            <a:t>Collected in collaboration with people with disabilities</a:t>
          </a:r>
        </a:p>
      </dgm:t>
    </dgm:pt>
    <dgm:pt modelId="{EF7EEAB5-8B3E-4790-A1D1-AE4FCD244C80}" type="parTrans" cxnId="{F5449ECE-E3A5-45D6-B8FD-4708543E64A2}">
      <dgm:prSet/>
      <dgm:spPr/>
      <dgm:t>
        <a:bodyPr/>
        <a:lstStyle/>
        <a:p>
          <a:endParaRPr lang="en-US"/>
        </a:p>
      </dgm:t>
    </dgm:pt>
    <dgm:pt modelId="{22420494-9B41-4CCA-BD4F-097CFE44C00D}" type="sibTrans" cxnId="{F5449ECE-E3A5-45D6-B8FD-4708543E64A2}">
      <dgm:prSet/>
      <dgm:spPr/>
      <dgm:t>
        <a:bodyPr/>
        <a:lstStyle/>
        <a:p>
          <a:endParaRPr lang="en-US"/>
        </a:p>
      </dgm:t>
    </dgm:pt>
    <dgm:pt modelId="{7CF4097E-20DB-424D-9406-F759972E4630}">
      <dgm:prSet/>
      <dgm:spPr/>
      <dgm:t>
        <a:bodyPr/>
        <a:lstStyle/>
        <a:p>
          <a:r>
            <a:rPr lang="en-US"/>
            <a:t>Adequately resourced</a:t>
          </a:r>
        </a:p>
      </dgm:t>
    </dgm:pt>
    <dgm:pt modelId="{7A2FCEAB-A3A5-463C-88BF-73435344FD2C}" type="parTrans" cxnId="{9DAD1D61-14A5-4AA5-A20D-318D57C505F6}">
      <dgm:prSet/>
      <dgm:spPr/>
      <dgm:t>
        <a:bodyPr/>
        <a:lstStyle/>
        <a:p>
          <a:endParaRPr lang="en-US"/>
        </a:p>
      </dgm:t>
    </dgm:pt>
    <dgm:pt modelId="{9628805A-4967-46F2-B2F3-F182BAB0D2AE}" type="sibTrans" cxnId="{9DAD1D61-14A5-4AA5-A20D-318D57C505F6}">
      <dgm:prSet/>
      <dgm:spPr/>
      <dgm:t>
        <a:bodyPr/>
        <a:lstStyle/>
        <a:p>
          <a:endParaRPr lang="en-US"/>
        </a:p>
      </dgm:t>
    </dgm:pt>
    <dgm:pt modelId="{82CFC41E-0C64-C84D-AACC-24D9FF41F41C}" type="pres">
      <dgm:prSet presAssocID="{A5EE27C0-07A0-46F6-A8C4-8FB0C37E7220}" presName="vert0" presStyleCnt="0">
        <dgm:presLayoutVars>
          <dgm:dir/>
          <dgm:animOne val="branch"/>
          <dgm:animLvl val="lvl"/>
        </dgm:presLayoutVars>
      </dgm:prSet>
      <dgm:spPr/>
    </dgm:pt>
    <dgm:pt modelId="{DDF361E9-AB60-2942-AD51-E7E36E9EAF14}" type="pres">
      <dgm:prSet presAssocID="{3E849503-F324-493F-9C80-64F7CBE54BBC}" presName="thickLine" presStyleLbl="alignNode1" presStyleIdx="0" presStyleCnt="4"/>
      <dgm:spPr/>
    </dgm:pt>
    <dgm:pt modelId="{0BE2D42E-B6EA-AF48-A233-30C744FA76A5}" type="pres">
      <dgm:prSet presAssocID="{3E849503-F324-493F-9C80-64F7CBE54BBC}" presName="horz1" presStyleCnt="0"/>
      <dgm:spPr/>
    </dgm:pt>
    <dgm:pt modelId="{92F5D477-2BC3-9147-BC3A-A8AE97408BAC}" type="pres">
      <dgm:prSet presAssocID="{3E849503-F324-493F-9C80-64F7CBE54BBC}" presName="tx1" presStyleLbl="revTx" presStyleIdx="0" presStyleCnt="4"/>
      <dgm:spPr/>
    </dgm:pt>
    <dgm:pt modelId="{4C13C193-F7DE-3B4F-A668-451474F7FE77}" type="pres">
      <dgm:prSet presAssocID="{3E849503-F324-493F-9C80-64F7CBE54BBC}" presName="vert1" presStyleCnt="0"/>
      <dgm:spPr/>
    </dgm:pt>
    <dgm:pt modelId="{B8DEFFD8-1E04-9A4E-B85A-C1940DC5F5F3}" type="pres">
      <dgm:prSet presAssocID="{B9A6EBAF-CA8C-4020-9F35-F61818978D83}" presName="thickLine" presStyleLbl="alignNode1" presStyleIdx="1" presStyleCnt="4"/>
      <dgm:spPr/>
    </dgm:pt>
    <dgm:pt modelId="{B5305034-86F1-D342-9604-978414E1F989}" type="pres">
      <dgm:prSet presAssocID="{B9A6EBAF-CA8C-4020-9F35-F61818978D83}" presName="horz1" presStyleCnt="0"/>
      <dgm:spPr/>
    </dgm:pt>
    <dgm:pt modelId="{412493AF-BE12-2B43-BE11-8F9746E3A301}" type="pres">
      <dgm:prSet presAssocID="{B9A6EBAF-CA8C-4020-9F35-F61818978D83}" presName="tx1" presStyleLbl="revTx" presStyleIdx="1" presStyleCnt="4"/>
      <dgm:spPr/>
    </dgm:pt>
    <dgm:pt modelId="{7105F5B0-5D18-2C4A-894F-A96029303556}" type="pres">
      <dgm:prSet presAssocID="{B9A6EBAF-CA8C-4020-9F35-F61818978D83}" presName="vert1" presStyleCnt="0"/>
      <dgm:spPr/>
    </dgm:pt>
    <dgm:pt modelId="{55A91FB9-AF1C-BC40-89E4-9C46B96801A5}" type="pres">
      <dgm:prSet presAssocID="{41983341-50D1-4112-9F9F-7773E546DB2F}" presName="thickLine" presStyleLbl="alignNode1" presStyleIdx="2" presStyleCnt="4"/>
      <dgm:spPr/>
    </dgm:pt>
    <dgm:pt modelId="{1F52BB20-C5FE-C64B-BCDC-40AC2E0A5920}" type="pres">
      <dgm:prSet presAssocID="{41983341-50D1-4112-9F9F-7773E546DB2F}" presName="horz1" presStyleCnt="0"/>
      <dgm:spPr/>
    </dgm:pt>
    <dgm:pt modelId="{8D71D947-D6F8-1C4C-AC70-3669A12E6811}" type="pres">
      <dgm:prSet presAssocID="{41983341-50D1-4112-9F9F-7773E546DB2F}" presName="tx1" presStyleLbl="revTx" presStyleIdx="2" presStyleCnt="4"/>
      <dgm:spPr/>
    </dgm:pt>
    <dgm:pt modelId="{DE2BC0BB-ADF8-1A48-BB5A-E39763732B28}" type="pres">
      <dgm:prSet presAssocID="{41983341-50D1-4112-9F9F-7773E546DB2F}" presName="vert1" presStyleCnt="0"/>
      <dgm:spPr/>
    </dgm:pt>
    <dgm:pt modelId="{7B381745-5AFA-AF40-A842-46D61D96EF87}" type="pres">
      <dgm:prSet presAssocID="{7CF4097E-20DB-424D-9406-F759972E4630}" presName="thickLine" presStyleLbl="alignNode1" presStyleIdx="3" presStyleCnt="4"/>
      <dgm:spPr/>
    </dgm:pt>
    <dgm:pt modelId="{47A52E12-49E8-6640-876B-CEB23EC06F8F}" type="pres">
      <dgm:prSet presAssocID="{7CF4097E-20DB-424D-9406-F759972E4630}" presName="horz1" presStyleCnt="0"/>
      <dgm:spPr/>
    </dgm:pt>
    <dgm:pt modelId="{5B4D3ABB-751E-E744-8415-AB6D84E392EB}" type="pres">
      <dgm:prSet presAssocID="{7CF4097E-20DB-424D-9406-F759972E4630}" presName="tx1" presStyleLbl="revTx" presStyleIdx="3" presStyleCnt="4"/>
      <dgm:spPr/>
    </dgm:pt>
    <dgm:pt modelId="{18A8D376-6988-4546-9E6B-BD518696ABC0}" type="pres">
      <dgm:prSet presAssocID="{7CF4097E-20DB-424D-9406-F759972E4630}" presName="vert1" presStyleCnt="0"/>
      <dgm:spPr/>
    </dgm:pt>
  </dgm:ptLst>
  <dgm:cxnLst>
    <dgm:cxn modelId="{05BDFF1C-EE48-4C19-B4AB-FC0CC212F4DA}" srcId="{A5EE27C0-07A0-46F6-A8C4-8FB0C37E7220}" destId="{3E849503-F324-493F-9C80-64F7CBE54BBC}" srcOrd="0" destOrd="0" parTransId="{88EE38E7-F4DC-431D-81BF-26E2282609E8}" sibTransId="{C775096F-5346-4975-88A8-C68C45ECE63D}"/>
    <dgm:cxn modelId="{2BD1CD5C-05A5-E041-A9E5-395065455E07}" type="presOf" srcId="{3E849503-F324-493F-9C80-64F7CBE54BBC}" destId="{92F5D477-2BC3-9147-BC3A-A8AE97408BAC}" srcOrd="0" destOrd="0" presId="urn:microsoft.com/office/officeart/2008/layout/LinedList"/>
    <dgm:cxn modelId="{25639E5F-1B31-E14A-AF98-B157A58E68B9}" type="presOf" srcId="{B9A6EBAF-CA8C-4020-9F35-F61818978D83}" destId="{412493AF-BE12-2B43-BE11-8F9746E3A301}" srcOrd="0" destOrd="0" presId="urn:microsoft.com/office/officeart/2008/layout/LinedList"/>
    <dgm:cxn modelId="{9DAD1D61-14A5-4AA5-A20D-318D57C505F6}" srcId="{A5EE27C0-07A0-46F6-A8C4-8FB0C37E7220}" destId="{7CF4097E-20DB-424D-9406-F759972E4630}" srcOrd="3" destOrd="0" parTransId="{7A2FCEAB-A3A5-463C-88BF-73435344FD2C}" sibTransId="{9628805A-4967-46F2-B2F3-F182BAB0D2AE}"/>
    <dgm:cxn modelId="{851BBB64-52FD-7845-BD2A-6D950623C1FF}" type="presOf" srcId="{41983341-50D1-4112-9F9F-7773E546DB2F}" destId="{8D71D947-D6F8-1C4C-AC70-3669A12E6811}" srcOrd="0" destOrd="0" presId="urn:microsoft.com/office/officeart/2008/layout/LinedList"/>
    <dgm:cxn modelId="{493BEB7C-2C5D-2443-BC05-74464F51CD88}" type="presOf" srcId="{7CF4097E-20DB-424D-9406-F759972E4630}" destId="{5B4D3ABB-751E-E744-8415-AB6D84E392EB}" srcOrd="0" destOrd="0" presId="urn:microsoft.com/office/officeart/2008/layout/LinedList"/>
    <dgm:cxn modelId="{69F1F2A9-2C8C-419E-829D-62174302070E}" srcId="{A5EE27C0-07A0-46F6-A8C4-8FB0C37E7220}" destId="{B9A6EBAF-CA8C-4020-9F35-F61818978D83}" srcOrd="1" destOrd="0" parTransId="{370B5B7A-4852-4A11-94F0-E67B0CA4D5AC}" sibTransId="{BFCBBA34-6E79-4C1E-8970-4D1B26ADAD55}"/>
    <dgm:cxn modelId="{F5449ECE-E3A5-45D6-B8FD-4708543E64A2}" srcId="{A5EE27C0-07A0-46F6-A8C4-8FB0C37E7220}" destId="{41983341-50D1-4112-9F9F-7773E546DB2F}" srcOrd="2" destOrd="0" parTransId="{EF7EEAB5-8B3E-4790-A1D1-AE4FCD244C80}" sibTransId="{22420494-9B41-4CCA-BD4F-097CFE44C00D}"/>
    <dgm:cxn modelId="{A15058DE-8406-614A-93BC-58765FEFFE30}" type="presOf" srcId="{A5EE27C0-07A0-46F6-A8C4-8FB0C37E7220}" destId="{82CFC41E-0C64-C84D-AACC-24D9FF41F41C}" srcOrd="0" destOrd="0" presId="urn:microsoft.com/office/officeart/2008/layout/LinedList"/>
    <dgm:cxn modelId="{80881618-8699-B340-A3FD-34EEFB37FA77}" type="presParOf" srcId="{82CFC41E-0C64-C84D-AACC-24D9FF41F41C}" destId="{DDF361E9-AB60-2942-AD51-E7E36E9EAF14}" srcOrd="0" destOrd="0" presId="urn:microsoft.com/office/officeart/2008/layout/LinedList"/>
    <dgm:cxn modelId="{F46F4BFE-D3CA-2C43-B508-5592941F086B}" type="presParOf" srcId="{82CFC41E-0C64-C84D-AACC-24D9FF41F41C}" destId="{0BE2D42E-B6EA-AF48-A233-30C744FA76A5}" srcOrd="1" destOrd="0" presId="urn:microsoft.com/office/officeart/2008/layout/LinedList"/>
    <dgm:cxn modelId="{85235C9C-AC94-AC4A-89F1-0F97463E2076}" type="presParOf" srcId="{0BE2D42E-B6EA-AF48-A233-30C744FA76A5}" destId="{92F5D477-2BC3-9147-BC3A-A8AE97408BAC}" srcOrd="0" destOrd="0" presId="urn:microsoft.com/office/officeart/2008/layout/LinedList"/>
    <dgm:cxn modelId="{95C21602-844B-624F-8914-01FA72A13E9F}" type="presParOf" srcId="{0BE2D42E-B6EA-AF48-A233-30C744FA76A5}" destId="{4C13C193-F7DE-3B4F-A668-451474F7FE77}" srcOrd="1" destOrd="0" presId="urn:microsoft.com/office/officeart/2008/layout/LinedList"/>
    <dgm:cxn modelId="{355C954C-1152-F84B-90B7-89CB75A133EC}" type="presParOf" srcId="{82CFC41E-0C64-C84D-AACC-24D9FF41F41C}" destId="{B8DEFFD8-1E04-9A4E-B85A-C1940DC5F5F3}" srcOrd="2" destOrd="0" presId="urn:microsoft.com/office/officeart/2008/layout/LinedList"/>
    <dgm:cxn modelId="{BD9C99CB-5C29-024A-9B92-71EE065A3EB3}" type="presParOf" srcId="{82CFC41E-0C64-C84D-AACC-24D9FF41F41C}" destId="{B5305034-86F1-D342-9604-978414E1F989}" srcOrd="3" destOrd="0" presId="urn:microsoft.com/office/officeart/2008/layout/LinedList"/>
    <dgm:cxn modelId="{51710826-9784-D045-987A-F0DF5344E530}" type="presParOf" srcId="{B5305034-86F1-D342-9604-978414E1F989}" destId="{412493AF-BE12-2B43-BE11-8F9746E3A301}" srcOrd="0" destOrd="0" presId="urn:microsoft.com/office/officeart/2008/layout/LinedList"/>
    <dgm:cxn modelId="{345B30B5-CD5C-5044-A086-0B19CEC82E72}" type="presParOf" srcId="{B5305034-86F1-D342-9604-978414E1F989}" destId="{7105F5B0-5D18-2C4A-894F-A96029303556}" srcOrd="1" destOrd="0" presId="urn:microsoft.com/office/officeart/2008/layout/LinedList"/>
    <dgm:cxn modelId="{3E083882-B6AD-8E48-8D40-7C368E9CEB04}" type="presParOf" srcId="{82CFC41E-0C64-C84D-AACC-24D9FF41F41C}" destId="{55A91FB9-AF1C-BC40-89E4-9C46B96801A5}" srcOrd="4" destOrd="0" presId="urn:microsoft.com/office/officeart/2008/layout/LinedList"/>
    <dgm:cxn modelId="{31124ABA-6E62-AB40-97C8-ACE45F7E1C24}" type="presParOf" srcId="{82CFC41E-0C64-C84D-AACC-24D9FF41F41C}" destId="{1F52BB20-C5FE-C64B-BCDC-40AC2E0A5920}" srcOrd="5" destOrd="0" presId="urn:microsoft.com/office/officeart/2008/layout/LinedList"/>
    <dgm:cxn modelId="{F19C8E12-5CB5-0F46-BD92-D88A39781664}" type="presParOf" srcId="{1F52BB20-C5FE-C64B-BCDC-40AC2E0A5920}" destId="{8D71D947-D6F8-1C4C-AC70-3669A12E6811}" srcOrd="0" destOrd="0" presId="urn:microsoft.com/office/officeart/2008/layout/LinedList"/>
    <dgm:cxn modelId="{03D2B18D-CB0D-8941-B191-260534E679F6}" type="presParOf" srcId="{1F52BB20-C5FE-C64B-BCDC-40AC2E0A5920}" destId="{DE2BC0BB-ADF8-1A48-BB5A-E39763732B28}" srcOrd="1" destOrd="0" presId="urn:microsoft.com/office/officeart/2008/layout/LinedList"/>
    <dgm:cxn modelId="{798B40C6-A318-D74A-986F-1463760DF33C}" type="presParOf" srcId="{82CFC41E-0C64-C84D-AACC-24D9FF41F41C}" destId="{7B381745-5AFA-AF40-A842-46D61D96EF87}" srcOrd="6" destOrd="0" presId="urn:microsoft.com/office/officeart/2008/layout/LinedList"/>
    <dgm:cxn modelId="{F9ADAEA7-F456-5347-9861-9ADE08736948}" type="presParOf" srcId="{82CFC41E-0C64-C84D-AACC-24D9FF41F41C}" destId="{47A52E12-49E8-6640-876B-CEB23EC06F8F}" srcOrd="7" destOrd="0" presId="urn:microsoft.com/office/officeart/2008/layout/LinedList"/>
    <dgm:cxn modelId="{A0D0EE3B-EA3C-764C-ADCA-AE55F3EE1138}" type="presParOf" srcId="{47A52E12-49E8-6640-876B-CEB23EC06F8F}" destId="{5B4D3ABB-751E-E744-8415-AB6D84E392EB}" srcOrd="0" destOrd="0" presId="urn:microsoft.com/office/officeart/2008/layout/LinedList"/>
    <dgm:cxn modelId="{50B51563-57E3-ED44-9E84-F18C4FAE1680}" type="presParOf" srcId="{47A52E12-49E8-6640-876B-CEB23EC06F8F}" destId="{18A8D376-6988-4546-9E6B-BD518696AB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7ECE9-CF7E-B046-9A87-C68551FE6B26}">
      <dsp:nvSpPr>
        <dsp:cNvPr id="0" name=""/>
        <dsp:cNvSpPr/>
      </dsp:nvSpPr>
      <dsp:spPr>
        <a:xfrm>
          <a:off x="0" y="576323"/>
          <a:ext cx="5257800" cy="1343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Planning</a:t>
          </a:r>
        </a:p>
      </dsp:txBody>
      <dsp:txXfrm>
        <a:off x="65568" y="641891"/>
        <a:ext cx="5126664" cy="1212024"/>
      </dsp:txXfrm>
    </dsp:sp>
    <dsp:sp modelId="{F3E965F8-BB56-1745-9AE0-E69276AA50F8}">
      <dsp:nvSpPr>
        <dsp:cNvPr id="0" name=""/>
        <dsp:cNvSpPr/>
      </dsp:nvSpPr>
      <dsp:spPr>
        <a:xfrm>
          <a:off x="0" y="2080763"/>
          <a:ext cx="5257800" cy="1343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Implementation</a:t>
          </a:r>
        </a:p>
      </dsp:txBody>
      <dsp:txXfrm>
        <a:off x="65568" y="2146331"/>
        <a:ext cx="5126664" cy="1212024"/>
      </dsp:txXfrm>
    </dsp:sp>
    <dsp:sp modelId="{4EE0AC00-BF64-EB41-B39C-7EC629AA9219}">
      <dsp:nvSpPr>
        <dsp:cNvPr id="0" name=""/>
        <dsp:cNvSpPr/>
      </dsp:nvSpPr>
      <dsp:spPr>
        <a:xfrm>
          <a:off x="0" y="3585204"/>
          <a:ext cx="5257800" cy="1343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Evaluation</a:t>
          </a:r>
        </a:p>
      </dsp:txBody>
      <dsp:txXfrm>
        <a:off x="65568" y="3650772"/>
        <a:ext cx="5126664" cy="1212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EA1E7-82CA-5947-A6B5-95E9604DC4AF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Planning</a:t>
          </a:r>
        </a:p>
      </dsp:txBody>
      <dsp:txXfrm>
        <a:off x="76105" y="302711"/>
        <a:ext cx="6111430" cy="1406815"/>
      </dsp:txXfrm>
    </dsp:sp>
    <dsp:sp modelId="{493EB024-52A4-D44E-95AD-334CFC397521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Implementation</a:t>
          </a:r>
        </a:p>
      </dsp:txBody>
      <dsp:txXfrm>
        <a:off x="76105" y="2048936"/>
        <a:ext cx="6111430" cy="1406815"/>
      </dsp:txXfrm>
    </dsp:sp>
    <dsp:sp modelId="{EB818FEC-18B5-A24F-A079-6D851C68EF4E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Evaluation</a:t>
          </a:r>
        </a:p>
      </dsp:txBody>
      <dsp:txXfrm>
        <a:off x="76105" y="3795161"/>
        <a:ext cx="611143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361E9-AB60-2942-AD51-E7E36E9EAF1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5D477-2BC3-9147-BC3A-A8AE97408BAC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High quality</a:t>
          </a:r>
        </a:p>
      </dsp:txBody>
      <dsp:txXfrm>
        <a:off x="0" y="0"/>
        <a:ext cx="10515600" cy="1087834"/>
      </dsp:txXfrm>
    </dsp:sp>
    <dsp:sp modelId="{B8DEFFD8-1E04-9A4E-B85A-C1940DC5F5F3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493AF-BE12-2B43-BE11-8F9746E3A301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Used to inform programming</a:t>
          </a:r>
        </a:p>
      </dsp:txBody>
      <dsp:txXfrm>
        <a:off x="0" y="1087834"/>
        <a:ext cx="10515600" cy="1087834"/>
      </dsp:txXfrm>
    </dsp:sp>
    <dsp:sp modelId="{55A91FB9-AF1C-BC40-89E4-9C46B96801A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1D947-D6F8-1C4C-AC70-3669A12E6811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Collected in collaboration with people with disabilities</a:t>
          </a:r>
        </a:p>
      </dsp:txBody>
      <dsp:txXfrm>
        <a:off x="0" y="2175669"/>
        <a:ext cx="10515600" cy="1087834"/>
      </dsp:txXfrm>
    </dsp:sp>
    <dsp:sp modelId="{7B381745-5AFA-AF40-A842-46D61D96EF87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D3ABB-751E-E744-8415-AB6D84E392EB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Adequately resourced</a:t>
          </a:r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83627-E905-5844-A18D-C3F267BB2B2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DE630-29AF-AB4D-8A51-605EE54E4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A071-DD96-6C47-AF3A-79E9CD343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17799-FDB3-C64B-A29C-79CC81660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5B564-AC39-9841-9B34-7729E811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21DD-3C5F-E44B-ACCA-62C44FCF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C9C1C-EEC9-F344-9E89-3C7B68F2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9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EAB3-3B6A-B842-A717-74B7BED0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6A66A-1059-7F4A-AF53-F1A40D1D7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DC351-48C6-144A-A424-40A8DD0B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65A52-0466-874E-B4D4-4B3BFD76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9043F-78A4-8B4A-A5CE-1E07679B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17A9D-D62E-E74D-B565-6D4E75CCD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5EDF7-527C-3C43-9CFD-5FF8C5D37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B2746-67CE-A44F-9382-EF4E38E1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23DD1-3F11-3644-A6BE-1C743C59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B406C-2459-384C-AD24-D82D4302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A38C-9E22-3A4A-A939-1989D44C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7FFC4-8192-C241-A7AC-5956AE9C0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95223-C153-A54C-B9ED-F30A73F3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D3857-C2CC-B14F-BC88-B9E5D536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9B03F-61B8-2F4B-8455-19A72131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D53B-16EC-3B42-BBF8-4D36D968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C6E1C-1819-8B48-B96F-FCC958718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A5D66-3820-F747-BABF-D4F2C0C6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9255-5F70-254C-ADBD-66F5FCF8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D8158-A888-7C42-AF84-F1BC40A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6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3566-8EB0-1445-A1EB-5F16CD2F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2FAB8-2D9C-5945-A941-67535E72A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C1956-C4C9-064C-AD6B-59EBE20F6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68FF-CF59-4749-9123-0B7443C0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088BB-BB5B-7041-A501-83C19E44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38573-CEE1-EE4B-BF92-7955369E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B3D9-0EDB-864F-A549-A17D25FD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3BFAB-0467-2243-93BB-F4237FD8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9D02-8AEE-3142-8DF0-0A73E255D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A93F8-AA02-9C46-A0DB-2BD04065F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64BBD-C0CF-6E46-82C1-F457DD100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85428-C330-E54A-B3F4-CC3E9E09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90010-08FF-F545-942C-0B2F59FB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A8342-1F5C-044E-83D3-4EFC280C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7078-56D4-5448-B9A0-B7AD8FC8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E82CF-8C88-7646-B79F-F4A7C927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35A9C-D4E8-0145-B514-4AA60032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A7657-41FF-1E45-A935-7A0F9ECE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7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59378-358F-6D42-916B-7E9F2413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5E283-65AB-0A48-AAC5-50D808F0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8A90B-0FE0-3A44-915D-648C988E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65AB-41F4-3A4A-8197-4CE16AB1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49782-5736-A34B-977A-F614B1FA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E2DA6-B07A-1148-ABEC-4C857D469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BC3A-1633-5340-952D-F97FEB23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9F34A-6DD5-C64D-BBED-1CB02C0A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9350D-251E-DC4B-BE7A-E930BCD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2672-1B16-CE49-96C1-9B174F02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97120-4AB1-784D-9CE0-D1EEF93FC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42546-423A-CC4B-8559-7E0CD3825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D45A5-8FE6-9F45-9C6A-99F39E8B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1B76D-3031-B842-A393-43944360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2ACD2-47D2-2544-AAEE-CE05E9CF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032F46-BE63-EF46-B072-5FDBEB8D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76E24-826E-D44F-B8DF-E80BB4DF3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05B66-47AB-FF4A-BDA0-220A65C58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E649-82F0-6446-B380-17AB789CD30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5E4D2-EE0C-1B4E-9424-181192AD4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B538F-7BA0-BB42-9BAF-886E78080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D706-9797-AE44-A835-79388604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598D-5C73-434F-A576-62D177A44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1895"/>
            <a:ext cx="12397946" cy="1298104"/>
          </a:xfrm>
        </p:spPr>
        <p:txBody>
          <a:bodyPr/>
          <a:lstStyle/>
          <a:p>
            <a:r>
              <a:rPr lang="en-US" dirty="0"/>
              <a:t>Disability-inclusive data collection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0BA41-0D67-514A-8812-8A32023D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3566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/>
              <a:t>Professor Hannah </a:t>
            </a:r>
            <a:r>
              <a:rPr lang="en-US" sz="3600" dirty="0" err="1"/>
              <a:t>Kuper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Swiss Parliamentary Event September 2021</a:t>
            </a:r>
          </a:p>
        </p:txBody>
      </p:sp>
      <p:pic>
        <p:nvPicPr>
          <p:cNvPr id="4" name="Picture 2" descr="International Centre for Evidence in Disability logo">
            <a:extLst>
              <a:ext uri="{FF2B5EF4-FFF2-40B4-BE49-F238E27FC236}">
                <a16:creationId xmlns:a16="http://schemas.microsoft.com/office/drawing/2014/main" id="{7F0C0230-7907-CE46-A83C-500B4387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33" y="5244488"/>
            <a:ext cx="4412551" cy="14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 School Seal | History | LSHTM">
            <a:extLst>
              <a:ext uri="{FF2B5EF4-FFF2-40B4-BE49-F238E27FC236}">
                <a16:creationId xmlns:a16="http://schemas.microsoft.com/office/drawing/2014/main" id="{834A1376-25FA-0A49-A848-E34AB39A0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608" y="5129835"/>
            <a:ext cx="3494803" cy="16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053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CA580-E22B-0E44-AFD4-AEE5E2067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100"/>
              <a:t>How can we generate more data on disability?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71955-83AF-6742-8AE8-35044A962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9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92FA-9AE3-DD4A-B4AA-4166ECEC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21" y="0"/>
            <a:ext cx="11899557" cy="1325563"/>
          </a:xfrm>
        </p:spPr>
        <p:txBody>
          <a:bodyPr>
            <a:normAutofit/>
          </a:bodyPr>
          <a:lstStyle/>
          <a:p>
            <a:r>
              <a:rPr lang="en-US" dirty="0"/>
              <a:t>Disability assessment: Washington Group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741F0-D0E0-0A4C-B351-BAF9FA2A9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3466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Do you have difficulty with</a:t>
            </a:r>
          </a:p>
          <a:p>
            <a:r>
              <a:rPr lang="en-US" dirty="0"/>
              <a:t>Seeing?</a:t>
            </a:r>
          </a:p>
          <a:p>
            <a:r>
              <a:rPr lang="en-US" dirty="0"/>
              <a:t>Hearing?</a:t>
            </a:r>
          </a:p>
          <a:p>
            <a:r>
              <a:rPr lang="en-US" dirty="0"/>
              <a:t>Walking?</a:t>
            </a:r>
          </a:p>
          <a:p>
            <a:r>
              <a:rPr lang="en-US" dirty="0"/>
              <a:t>Remembering/concentrating?</a:t>
            </a:r>
          </a:p>
          <a:p>
            <a:r>
              <a:rPr lang="en-US" dirty="0"/>
              <a:t>Self-care&gt;</a:t>
            </a:r>
          </a:p>
          <a:p>
            <a:r>
              <a:rPr lang="en-US" dirty="0"/>
              <a:t>Communicating?</a:t>
            </a:r>
          </a:p>
        </p:txBody>
      </p:sp>
    </p:spTree>
    <p:extLst>
      <p:ext uri="{BB962C8B-B14F-4D97-AF65-F5344CB8AC3E}">
        <p14:creationId xmlns:p14="http://schemas.microsoft.com/office/powerpoint/2010/main" val="1315649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92FA-9AE3-DD4A-B4AA-4166ECEC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21" y="0"/>
            <a:ext cx="11899557" cy="1325563"/>
          </a:xfrm>
        </p:spPr>
        <p:txBody>
          <a:bodyPr>
            <a:normAutofit/>
          </a:bodyPr>
          <a:lstStyle/>
          <a:p>
            <a:r>
              <a:rPr lang="en-US" dirty="0"/>
              <a:t>Disability assessment: Washington Group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741F0-D0E0-0A4C-B351-BAF9FA2A9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3466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Do you have difficulty with</a:t>
            </a:r>
          </a:p>
          <a:p>
            <a:r>
              <a:rPr lang="en-US" dirty="0"/>
              <a:t>Seeing?</a:t>
            </a:r>
          </a:p>
          <a:p>
            <a:r>
              <a:rPr lang="en-US" dirty="0"/>
              <a:t>Hearing?</a:t>
            </a:r>
          </a:p>
          <a:p>
            <a:r>
              <a:rPr lang="en-US" dirty="0"/>
              <a:t>Walking?</a:t>
            </a:r>
          </a:p>
          <a:p>
            <a:r>
              <a:rPr lang="en-US" dirty="0"/>
              <a:t>Remembering/concentrating?</a:t>
            </a:r>
          </a:p>
          <a:p>
            <a:r>
              <a:rPr lang="en-US" dirty="0"/>
              <a:t>Self-care&gt;</a:t>
            </a:r>
          </a:p>
          <a:p>
            <a:r>
              <a:rPr lang="en-US" dirty="0"/>
              <a:t>Communicating?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6D31C9-2B6B-724B-B713-253D6A5F7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2395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Difficulty level 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Some</a:t>
            </a:r>
          </a:p>
          <a:p>
            <a:r>
              <a:rPr lang="en-US" dirty="0"/>
              <a:t>A lot</a:t>
            </a:r>
          </a:p>
          <a:p>
            <a:r>
              <a:rPr lang="en-US" dirty="0"/>
              <a:t>Cannot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0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92FA-9AE3-DD4A-B4AA-4166ECEC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21" y="0"/>
            <a:ext cx="11899557" cy="1325563"/>
          </a:xfrm>
        </p:spPr>
        <p:txBody>
          <a:bodyPr>
            <a:normAutofit/>
          </a:bodyPr>
          <a:lstStyle/>
          <a:p>
            <a:r>
              <a:rPr lang="en-US" dirty="0"/>
              <a:t>Disability assessment: Washington Group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741F0-D0E0-0A4C-B351-BAF9FA2A9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3466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Do you have difficulty with</a:t>
            </a:r>
          </a:p>
          <a:p>
            <a:r>
              <a:rPr lang="en-US" dirty="0"/>
              <a:t>Seeing?</a:t>
            </a:r>
          </a:p>
          <a:p>
            <a:r>
              <a:rPr lang="en-US" dirty="0"/>
              <a:t>Hearing?</a:t>
            </a:r>
          </a:p>
          <a:p>
            <a:r>
              <a:rPr lang="en-US" dirty="0"/>
              <a:t>Walking?</a:t>
            </a:r>
          </a:p>
          <a:p>
            <a:r>
              <a:rPr lang="en-US" dirty="0"/>
              <a:t>Remembering/concentrating?</a:t>
            </a:r>
          </a:p>
          <a:p>
            <a:r>
              <a:rPr lang="en-US" dirty="0"/>
              <a:t>Self-care&gt;</a:t>
            </a:r>
          </a:p>
          <a:p>
            <a:r>
              <a:rPr lang="en-US" dirty="0"/>
              <a:t>Communicating?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6D31C9-2B6B-724B-B713-253D6A5F7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2395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Difficulty level 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Some</a:t>
            </a:r>
          </a:p>
          <a:p>
            <a:r>
              <a:rPr lang="en-US" dirty="0"/>
              <a:t>A lot</a:t>
            </a:r>
          </a:p>
          <a:p>
            <a:r>
              <a:rPr lang="en-US" dirty="0"/>
              <a:t>Cannot do</a:t>
            </a:r>
          </a:p>
          <a:p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297489A-59A9-EC4D-AA7E-E4AEFF723767}"/>
              </a:ext>
            </a:extLst>
          </p:cNvPr>
          <p:cNvSpPr txBox="1">
            <a:spLocks/>
          </p:cNvSpPr>
          <p:nvPr/>
        </p:nvSpPr>
        <p:spPr>
          <a:xfrm>
            <a:off x="6172200" y="4634729"/>
            <a:ext cx="5181600" cy="13255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Disability indicated through a lot of difficulty or more in at least one category </a:t>
            </a:r>
          </a:p>
        </p:txBody>
      </p:sp>
    </p:spTree>
    <p:extLst>
      <p:ext uri="{BB962C8B-B14F-4D97-AF65-F5344CB8AC3E}">
        <p14:creationId xmlns:p14="http://schemas.microsoft.com/office/powerpoint/2010/main" val="9297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24F90-EF03-7A4F-A166-8D9255F5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people with and without disabilities: Nepal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171015-482B-6B4D-A931-A5B9E7BB0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84821"/>
              </p:ext>
            </p:extLst>
          </p:nvPr>
        </p:nvGraphicFramePr>
        <p:xfrm>
          <a:off x="146891" y="1833907"/>
          <a:ext cx="11898217" cy="45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559">
                  <a:extLst>
                    <a:ext uri="{9D8B030D-6E8A-4147-A177-3AD203B41FA5}">
                      <a16:colId xmlns:a16="http://schemas.microsoft.com/office/drawing/2014/main" val="2015742244"/>
                    </a:ext>
                  </a:extLst>
                </a:gridCol>
                <a:gridCol w="2225407">
                  <a:extLst>
                    <a:ext uri="{9D8B030D-6E8A-4147-A177-3AD203B41FA5}">
                      <a16:colId xmlns:a16="http://schemas.microsoft.com/office/drawing/2014/main" val="1999506302"/>
                    </a:ext>
                  </a:extLst>
                </a:gridCol>
                <a:gridCol w="2776251">
                  <a:extLst>
                    <a:ext uri="{9D8B030D-6E8A-4147-A177-3AD203B41FA5}">
                      <a16:colId xmlns:a16="http://schemas.microsoft.com/office/drawing/2014/main" val="825324976"/>
                    </a:ext>
                  </a:extLst>
                </a:gridCol>
              </a:tblGrid>
              <a:tr h="912832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No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486259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Health: Poor self-rated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59881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Education: child enrolled in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4178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Livelihood: worked in last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40590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Poverty: faces food insecurity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39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94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24F90-EF03-7A4F-A166-8D9255F5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Disaggregated data to inform programming: </a:t>
            </a:r>
            <a:br>
              <a:rPr lang="en-US" dirty="0"/>
            </a:br>
            <a:r>
              <a:rPr lang="en-US" dirty="0"/>
              <a:t>E.g. FCDO Nigeria example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171015-482B-6B4D-A931-A5B9E7BB0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610841"/>
              </p:ext>
            </p:extLst>
          </p:nvPr>
        </p:nvGraphicFramePr>
        <p:xfrm>
          <a:off x="146891" y="2432997"/>
          <a:ext cx="11898217" cy="273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559">
                  <a:extLst>
                    <a:ext uri="{9D8B030D-6E8A-4147-A177-3AD203B41FA5}">
                      <a16:colId xmlns:a16="http://schemas.microsoft.com/office/drawing/2014/main" val="2015742244"/>
                    </a:ext>
                  </a:extLst>
                </a:gridCol>
                <a:gridCol w="2225407">
                  <a:extLst>
                    <a:ext uri="{9D8B030D-6E8A-4147-A177-3AD203B41FA5}">
                      <a16:colId xmlns:a16="http://schemas.microsoft.com/office/drawing/2014/main" val="1999506302"/>
                    </a:ext>
                  </a:extLst>
                </a:gridCol>
                <a:gridCol w="2776251">
                  <a:extLst>
                    <a:ext uri="{9D8B030D-6E8A-4147-A177-3AD203B41FA5}">
                      <a16:colId xmlns:a16="http://schemas.microsoft.com/office/drawing/2014/main" val="825324976"/>
                    </a:ext>
                  </a:extLst>
                </a:gridCol>
              </a:tblGrid>
              <a:tr h="912832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No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486259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Met need for contraception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59881"/>
                  </a:ext>
                </a:extLst>
              </a:tr>
              <a:tr h="912832">
                <a:tc>
                  <a:txBody>
                    <a:bodyPr/>
                    <a:lstStyle/>
                    <a:p>
                      <a:r>
                        <a:rPr lang="en-US" sz="3600" dirty="0"/>
                        <a:t>Know about family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9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ight Triangle 1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D6062-7B60-244B-AF04-CA12FFAE1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024" y="1383527"/>
            <a:ext cx="6072333" cy="4175166"/>
          </a:xfrm>
        </p:spPr>
        <p:txBody>
          <a:bodyPr anchor="ctr">
            <a:normAutofit/>
          </a:bodyPr>
          <a:lstStyle/>
          <a:p>
            <a:pPr algn="r"/>
            <a:r>
              <a:rPr lang="en-US" sz="8200"/>
              <a:t>Options for disability data collection?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8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056B9-D5C1-0642-86F9-E87A6AE9B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7"/>
            <a:ext cx="6117158" cy="4175166"/>
          </a:xfrm>
        </p:spPr>
        <p:txBody>
          <a:bodyPr anchor="ctr">
            <a:normAutofit/>
          </a:bodyPr>
          <a:lstStyle/>
          <a:p>
            <a:pPr algn="r"/>
            <a:r>
              <a:rPr lang="en-US" sz="7200" dirty="0"/>
              <a:t>1. Disability specific 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74EB0-51B0-9C46-8175-7FD3933FE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6954" y="2573422"/>
            <a:ext cx="3418323" cy="1795378"/>
          </a:xfrm>
        </p:spPr>
        <p:txBody>
          <a:bodyPr anchor="ctr">
            <a:noAutofit/>
          </a:bodyPr>
          <a:lstStyle/>
          <a:p>
            <a:pPr algn="l"/>
            <a:r>
              <a:rPr lang="en-US" sz="4800" dirty="0"/>
              <a:t>Conduct disability surveys every 5-10 years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45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82FF83-8A85-4400-814A-617C38FDF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7E049-F17B-CC41-ADD2-33CAEE20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137" y="1498658"/>
            <a:ext cx="4198908" cy="4757340"/>
          </a:xfrm>
        </p:spPr>
        <p:txBody>
          <a:bodyPr anchor="t">
            <a:normAutofit/>
          </a:bodyPr>
          <a:lstStyle/>
          <a:p>
            <a:pPr algn="l"/>
            <a:r>
              <a:rPr lang="en-US" sz="5600" dirty="0"/>
              <a:t>2. </a:t>
            </a:r>
            <a:r>
              <a:rPr lang="en-US" dirty="0"/>
              <a:t>Disability</a:t>
            </a:r>
            <a:r>
              <a:rPr lang="en-US" sz="5600" dirty="0"/>
              <a:t> inclusion in mainstream surveys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03868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9414" y="232757"/>
            <a:ext cx="3765762" cy="62594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U.S. Census Bureau to Release First Look at Nation's Demographic  Characteristics from 2020 Census | U.S. Department of Commerce">
            <a:extLst>
              <a:ext uri="{FF2B5EF4-FFF2-40B4-BE49-F238E27FC236}">
                <a16:creationId xmlns:a16="http://schemas.microsoft.com/office/drawing/2014/main" id="{74CCECD1-7D50-4542-AD56-55349AF38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8144" y="4548336"/>
            <a:ext cx="2904719" cy="162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9352C-B523-5345-A83D-B62D6C6E5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144" y="2678761"/>
            <a:ext cx="3259287" cy="1050214"/>
          </a:xfrm>
          <a:prstGeom prst="rect">
            <a:avLst/>
          </a:prstGeom>
        </p:spPr>
      </p:pic>
      <p:pic>
        <p:nvPicPr>
          <p:cNvPr id="11" name="Picture 2" descr="unicef mics logo">
            <a:extLst>
              <a:ext uri="{FF2B5EF4-FFF2-40B4-BE49-F238E27FC236}">
                <a16:creationId xmlns:a16="http://schemas.microsoft.com/office/drawing/2014/main" id="{D4E3A061-959E-034E-A154-347C358B2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0293" y="3728975"/>
            <a:ext cx="3259287" cy="44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B9398A-1B11-B941-B611-2EFBBA31CFA6}"/>
              </a:ext>
            </a:extLst>
          </p:cNvPr>
          <p:cNvSpPr txBox="1"/>
          <p:nvPr/>
        </p:nvSpPr>
        <p:spPr>
          <a:xfrm>
            <a:off x="8282443" y="1167311"/>
            <a:ext cx="32349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Allows data </a:t>
            </a:r>
          </a:p>
          <a:p>
            <a:r>
              <a:rPr lang="en-US" sz="4000" dirty="0"/>
              <a:t>disaggregation</a:t>
            </a:r>
          </a:p>
        </p:txBody>
      </p:sp>
    </p:spTree>
    <p:extLst>
      <p:ext uri="{BB962C8B-B14F-4D97-AF65-F5344CB8AC3E}">
        <p14:creationId xmlns:p14="http://schemas.microsoft.com/office/powerpoint/2010/main" val="2938724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7E049-F17B-CC41-ADD2-33CAEE20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828" y="1147158"/>
            <a:ext cx="6038470" cy="4713316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2. Disability inclusion in mainstream surveys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356C-B223-7747-A9CF-6F1B61560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590" y="1687486"/>
            <a:ext cx="3300156" cy="3636818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Promote further inclusion and analysis of data</a:t>
            </a:r>
          </a:p>
        </p:txBody>
      </p:sp>
    </p:spTree>
    <p:extLst>
      <p:ext uri="{BB962C8B-B14F-4D97-AF65-F5344CB8AC3E}">
        <p14:creationId xmlns:p14="http://schemas.microsoft.com/office/powerpoint/2010/main" val="394002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E7C6-23C6-4048-9F04-FBEEEB710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latin typeface="Spartan ExtraBold" pitchFamily="2" charset="77"/>
              </a:rPr>
              <a:t>15%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A05F6-CAC9-4C4A-A24B-204FBFEC8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7615" y="3624072"/>
            <a:ext cx="9610381" cy="1655762"/>
          </a:xfrm>
        </p:spPr>
        <p:txBody>
          <a:bodyPr/>
          <a:lstStyle/>
          <a:p>
            <a:r>
              <a:rPr lang="en-GB" sz="4400" dirty="0">
                <a:latin typeface="Spartan Medium" pitchFamily="2" charset="77"/>
                <a:ea typeface="Spartan Thin"/>
                <a:cs typeface="Spartan Thin"/>
                <a:sym typeface="Spartan Thin"/>
              </a:rPr>
              <a:t>Of the world’s population has a disability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19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E6777-C29E-AA42-9026-EE0599079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3. Use of Routine data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F7ECC-6CD3-A24D-83F9-462EACD5F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C83F55-2114-EE4E-9040-7384E7414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0" r="1" b="1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70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3C2A63-5F24-4EEB-9DED-E7FE1295F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296186" y="-689446"/>
            <a:ext cx="1715478" cy="8307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632" y="857786"/>
            <a:ext cx="7661510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E6777-C29E-AA42-9026-EE0599079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337" y="1471351"/>
            <a:ext cx="4509993" cy="4016621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3. Use of Routine data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F7ECC-6CD3-A24D-83F9-462EACD5F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14011" y="1836951"/>
            <a:ext cx="2881749" cy="3268794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/>
              <a:t>Promote inclusion of disability in </a:t>
            </a:r>
            <a:r>
              <a:rPr lang="en-US" sz="4000" dirty="0" err="1"/>
              <a:t>programme</a:t>
            </a:r>
            <a:r>
              <a:rPr lang="en-US" sz="4000" dirty="0"/>
              <a:t> monitoring and evaluation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4872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6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4FBB5-7C15-FF4D-B9F2-515E8179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5600"/>
              <a:t>Pros and cons to different options</a:t>
            </a:r>
          </a:p>
        </p:txBody>
      </p:sp>
      <p:pic>
        <p:nvPicPr>
          <p:cNvPr id="4" name="Graphic 3" descr="Scales of justice outline">
            <a:extLst>
              <a:ext uri="{FF2B5EF4-FFF2-40B4-BE49-F238E27FC236}">
                <a16:creationId xmlns:a16="http://schemas.microsoft.com/office/drawing/2014/main" id="{CB183AA8-5686-6046-88C2-69D917B51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B82BA3-3EBF-3349-A941-0E11A794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2028" y="2918258"/>
            <a:ext cx="4238257" cy="2728198"/>
          </a:xfrm>
        </p:spPr>
        <p:txBody>
          <a:bodyPr anchor="t">
            <a:noAutofit/>
          </a:bodyPr>
          <a:lstStyle/>
          <a:p>
            <a:r>
              <a:rPr lang="en-US" sz="3200" dirty="0"/>
              <a:t>Cost</a:t>
            </a:r>
          </a:p>
          <a:p>
            <a:endParaRPr lang="en-US" sz="3200" dirty="0"/>
          </a:p>
          <a:p>
            <a:r>
              <a:rPr lang="en-US" sz="3200" dirty="0"/>
              <a:t>Ease</a:t>
            </a:r>
          </a:p>
          <a:p>
            <a:endParaRPr lang="en-US" sz="3200" dirty="0"/>
          </a:p>
          <a:p>
            <a:r>
              <a:rPr lang="en-US" sz="3200" dirty="0"/>
              <a:t>Relevance of data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6875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EA96-0976-F947-B600-44B896F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considerations on data….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AE1E7B-C023-49DE-A49E-89B9AE8246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424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598D-5C73-434F-A576-62D177A44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1895"/>
            <a:ext cx="12397946" cy="1298104"/>
          </a:xfrm>
        </p:spPr>
        <p:txBody>
          <a:bodyPr/>
          <a:lstStyle/>
          <a:p>
            <a:r>
              <a:rPr lang="en-US" dirty="0"/>
              <a:t>Thank you for your time and attention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0BA41-0D67-514A-8812-8A32023D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3566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/>
              <a:t>Professor Hannah </a:t>
            </a:r>
            <a:r>
              <a:rPr lang="en-US" sz="3600" dirty="0" err="1"/>
              <a:t>Kuper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Swiss Parliamentary Event September 2021</a:t>
            </a:r>
          </a:p>
        </p:txBody>
      </p:sp>
      <p:pic>
        <p:nvPicPr>
          <p:cNvPr id="4" name="Picture 2" descr="International Centre for Evidence in Disability logo">
            <a:extLst>
              <a:ext uri="{FF2B5EF4-FFF2-40B4-BE49-F238E27FC236}">
                <a16:creationId xmlns:a16="http://schemas.microsoft.com/office/drawing/2014/main" id="{7F0C0230-7907-CE46-A83C-500B4387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33" y="5244488"/>
            <a:ext cx="4412551" cy="14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 School Seal | History | LSHTM">
            <a:extLst>
              <a:ext uri="{FF2B5EF4-FFF2-40B4-BE49-F238E27FC236}">
                <a16:creationId xmlns:a16="http://schemas.microsoft.com/office/drawing/2014/main" id="{834A1376-25FA-0A49-A848-E34AB39A0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608" y="5129835"/>
            <a:ext cx="3494803" cy="16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83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2E265-0A37-824B-A558-A6F541A9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with disabilities are often left behind</a:t>
            </a:r>
          </a:p>
        </p:txBody>
      </p:sp>
      <p:pic>
        <p:nvPicPr>
          <p:cNvPr id="7170" name="Picture 2" descr="Covid Story Tip: Vaccine Prioritization Dashboard Launches for People with  Disabilities">
            <a:extLst>
              <a:ext uri="{FF2B5EF4-FFF2-40B4-BE49-F238E27FC236}">
                <a16:creationId xmlns:a16="http://schemas.microsoft.com/office/drawing/2014/main" id="{9E422E4A-C0C4-7C47-B486-BAB1DBEDB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1621996"/>
            <a:ext cx="8659341" cy="4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8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29ECA-069D-8240-A934-A5B1B3900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Disability-inclusive interventions needed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67EAB5-7B2C-42C0-8F22-66D376DE2F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9790889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23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3C65B-23ED-B244-8182-7870A5EEA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5500"/>
              <a:t>As an example…. </a:t>
            </a:r>
            <a:br>
              <a:rPr lang="en-US" sz="5500"/>
            </a:br>
            <a:br>
              <a:rPr lang="en-US" sz="5500"/>
            </a:br>
            <a:r>
              <a:rPr lang="en-US" sz="5500"/>
              <a:t>Should we implement social protection to alleviate poverty?</a:t>
            </a:r>
          </a:p>
        </p:txBody>
      </p:sp>
    </p:spTree>
    <p:extLst>
      <p:ext uri="{BB962C8B-B14F-4D97-AF65-F5344CB8AC3E}">
        <p14:creationId xmlns:p14="http://schemas.microsoft.com/office/powerpoint/2010/main" val="219808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06DD-1482-EA44-955E-1D6EF7DA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31" y="1384685"/>
            <a:ext cx="4121975" cy="4084820"/>
          </a:xfrm>
        </p:spPr>
        <p:txBody>
          <a:bodyPr>
            <a:normAutofit/>
          </a:bodyPr>
          <a:lstStyle/>
          <a:p>
            <a:r>
              <a:rPr lang="en-US" sz="4000"/>
              <a:t>Planning: Are disability and poverty linked?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39937-FF72-463A-8CD1-5AFF723B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5521B-3AFA-45E0-B4C4-C6ED089C8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891540"/>
            <a:ext cx="6096000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41BB-C106-D747-BDED-B6D8D11A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6660" y="1384686"/>
            <a:ext cx="5189058" cy="40848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Review of 150 surveys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81% showed positive association of disability and poverty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C41B0-3B20-C04D-8358-82EC336A370D}"/>
              </a:ext>
            </a:extLst>
          </p:cNvPr>
          <p:cNvSpPr txBox="1"/>
          <p:nvPr/>
        </p:nvSpPr>
        <p:spPr>
          <a:xfrm>
            <a:off x="8662086" y="6339016"/>
            <a:ext cx="3039763" cy="3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Banks et al. </a:t>
            </a:r>
            <a:r>
              <a:rPr lang="en-US" dirty="0" err="1"/>
              <a:t>PloS</a:t>
            </a:r>
            <a:r>
              <a:rPr lang="en-US" dirty="0"/>
              <a:t> One. 2018</a:t>
            </a:r>
          </a:p>
        </p:txBody>
      </p:sp>
    </p:spTree>
    <p:extLst>
      <p:ext uri="{BB962C8B-B14F-4D97-AF65-F5344CB8AC3E}">
        <p14:creationId xmlns:p14="http://schemas.microsoft.com/office/powerpoint/2010/main" val="139499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06DD-1482-EA44-955E-1D6EF7DA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31" y="1384685"/>
            <a:ext cx="4121975" cy="4084820"/>
          </a:xfrm>
        </p:spPr>
        <p:txBody>
          <a:bodyPr>
            <a:normAutofit/>
          </a:bodyPr>
          <a:lstStyle/>
          <a:p>
            <a:r>
              <a:rPr lang="en-US" sz="4000" dirty="0"/>
              <a:t>Implementation: Do disabled people receive social protection?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39937-FF72-463A-8CD1-5AFF723B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5521B-3AFA-45E0-B4C4-C6ED089C8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891540"/>
            <a:ext cx="6096000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41BB-C106-D747-BDED-B6D8D11A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478" y="1384686"/>
            <a:ext cx="4935239" cy="40848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National survey in Maldives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26% of eligible people were receiving disability allowance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09463E-573F-6146-BF25-0AF145355F51}"/>
              </a:ext>
            </a:extLst>
          </p:cNvPr>
          <p:cNvSpPr txBox="1"/>
          <p:nvPr/>
        </p:nvSpPr>
        <p:spPr>
          <a:xfrm>
            <a:off x="8662086" y="6339016"/>
            <a:ext cx="3039763" cy="3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3ie Policy Brief, 2020</a:t>
            </a:r>
          </a:p>
        </p:txBody>
      </p:sp>
    </p:spTree>
    <p:extLst>
      <p:ext uri="{BB962C8B-B14F-4D97-AF65-F5344CB8AC3E}">
        <p14:creationId xmlns:p14="http://schemas.microsoft.com/office/powerpoint/2010/main" val="8306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CDD227-0F5E-5548-BFD6-5128A884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31" y="1384685"/>
            <a:ext cx="4121975" cy="4084820"/>
          </a:xfrm>
        </p:spPr>
        <p:txBody>
          <a:bodyPr>
            <a:normAutofit/>
          </a:bodyPr>
          <a:lstStyle/>
          <a:p>
            <a:r>
              <a:rPr lang="en-US" sz="4000"/>
              <a:t>Evaluation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39937-FF72-463A-8CD1-5AFF723B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5521B-3AFA-45E0-B4C4-C6ED089C8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891540"/>
            <a:ext cx="6096000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4833-DEBA-CE48-817A-66C28F20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061" y="1384686"/>
            <a:ext cx="5966475" cy="40848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/>
              <a:t>Maldives: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Disability allowance improved health indicators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 impact on poverty -amount given was too small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33CB5-C010-4A40-BFB0-F7242CB3065B}"/>
              </a:ext>
            </a:extLst>
          </p:cNvPr>
          <p:cNvSpPr txBox="1"/>
          <p:nvPr/>
        </p:nvSpPr>
        <p:spPr>
          <a:xfrm>
            <a:off x="8662086" y="6339016"/>
            <a:ext cx="3039763" cy="3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3ie Policy Brief, 2020</a:t>
            </a:r>
          </a:p>
        </p:txBody>
      </p:sp>
    </p:spTree>
    <p:extLst>
      <p:ext uri="{BB962C8B-B14F-4D97-AF65-F5344CB8AC3E}">
        <p14:creationId xmlns:p14="http://schemas.microsoft.com/office/powerpoint/2010/main" val="95607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29ECA-069D-8240-A934-A5B1B3900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helps in better….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67EAB5-7B2C-42C0-8F22-66D376DE2F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333683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27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441</Words>
  <Application>Microsoft Macintosh PowerPoint</Application>
  <PresentationFormat>Widescreen</PresentationFormat>
  <Paragraphs>119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Spartan ExtraBold</vt:lpstr>
      <vt:lpstr>Spartan Medium</vt:lpstr>
      <vt:lpstr>Office Theme</vt:lpstr>
      <vt:lpstr>Disability-inclusive data collection</vt:lpstr>
      <vt:lpstr>15%</vt:lpstr>
      <vt:lpstr>People with disabilities are often left behind</vt:lpstr>
      <vt:lpstr>Disability-inclusive interventions needed</vt:lpstr>
      <vt:lpstr>As an example….   Should we implement social protection to alleviate poverty?</vt:lpstr>
      <vt:lpstr>Planning: Are disability and poverty linked?</vt:lpstr>
      <vt:lpstr>Implementation: Do disabled people receive social protection?</vt:lpstr>
      <vt:lpstr>Evaluation</vt:lpstr>
      <vt:lpstr>Data helps in better….</vt:lpstr>
      <vt:lpstr>How can we generate more data on disability?</vt:lpstr>
      <vt:lpstr>Disability assessment: Washington Group Questions</vt:lpstr>
      <vt:lpstr>Disability assessment: Washington Group Questions</vt:lpstr>
      <vt:lpstr>Disability assessment: Washington Group Questions</vt:lpstr>
      <vt:lpstr>Compare people with and without disabilities: Nepal</vt:lpstr>
      <vt:lpstr>Disaggregated data to inform programming:  E.g. FCDO Nigeria example</vt:lpstr>
      <vt:lpstr>Options for disability data collection?</vt:lpstr>
      <vt:lpstr>1. Disability specific surveys</vt:lpstr>
      <vt:lpstr>2. Disability inclusion in mainstream surveys</vt:lpstr>
      <vt:lpstr>2. Disability inclusion in mainstream surveys</vt:lpstr>
      <vt:lpstr>3. Use of Routine data sources</vt:lpstr>
      <vt:lpstr>3. Use of Routine data sources</vt:lpstr>
      <vt:lpstr>Pros and cons to different options</vt:lpstr>
      <vt:lpstr>Key considerations on data….</vt:lpstr>
      <vt:lpstr>Thank you for your time and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Disability-inclusive data collection</dc:title>
  <dc:creator>Hannah Kuper</dc:creator>
  <cp:lastModifiedBy>Hannah Kuper</cp:lastModifiedBy>
  <cp:revision>5</cp:revision>
  <dcterms:created xsi:type="dcterms:W3CDTF">2021-09-20T09:30:23Z</dcterms:created>
  <dcterms:modified xsi:type="dcterms:W3CDTF">2021-09-20T14:11:43Z</dcterms:modified>
</cp:coreProperties>
</file>