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FJ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/>
    <p:restoredTop sz="95794"/>
  </p:normalViewPr>
  <p:slideViewPr>
    <p:cSldViewPr snapToGrid="0" snapToObjects="1">
      <p:cViewPr varScale="1">
        <p:scale>
          <a:sx n="81" d="100"/>
          <a:sy n="81" d="100"/>
        </p:scale>
        <p:origin x="192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3EB6F-3E70-E042-B14E-32DA37697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J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B7C80F-8C13-D041-B129-8AD14A919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BC8AC-BFAB-D24A-91E7-2B1AB2BFE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DB8D-731F-B640-B1E8-DF3975356E69}" type="datetimeFigureOut">
              <a:rPr lang="en-FJ" smtClean="0"/>
              <a:t>24/09/2021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5521F-9C23-7046-88C4-FD8C602FB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CA8E1-B425-6549-B0F7-80DCBEB1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1875-229B-AA46-AC17-01E58B5875DE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2220628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50533-2819-2B41-8580-138380687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J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24DD7-A783-4649-B439-B0C099415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BE06D-1FFF-864B-B25F-38E18C825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DB8D-731F-B640-B1E8-DF3975356E69}" type="datetimeFigureOut">
              <a:rPr lang="en-FJ" smtClean="0"/>
              <a:t>24/09/2021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8C444-144F-C74D-B970-666585241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EF79D-9FE8-B349-9FBF-5784A6D2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1875-229B-AA46-AC17-01E58B5875DE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138561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0FEF42-B46B-4541-BD51-FDED5D533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J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70A33-5AB9-BB4C-A343-65E973468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6738F-B42F-D74F-933A-678BD8648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DB8D-731F-B640-B1E8-DF3975356E69}" type="datetimeFigureOut">
              <a:rPr lang="en-FJ" smtClean="0"/>
              <a:t>24/09/2021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114FE-EB7F-9D40-905B-41FB1D050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6D1E9-BF89-AD49-B883-119EEF378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1875-229B-AA46-AC17-01E58B5875DE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221638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3D9DF-3248-B34B-8871-6CB89C51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J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6ACEE-D219-1547-BFD8-2D980587E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0D230-BF0E-4745-A09B-F1522FFC6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DB8D-731F-B640-B1E8-DF3975356E69}" type="datetimeFigureOut">
              <a:rPr lang="en-FJ" smtClean="0"/>
              <a:t>24/09/2021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85B8C-6C74-034B-A8F0-CDEFF32C2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2D0BC-09E9-9C4D-B632-7DFA8DBF3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1875-229B-AA46-AC17-01E58B5875DE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36415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6F99E-2714-594B-BD5D-ADB5064B2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J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212D61-ABDE-2A46-827B-52116A347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9D9E3-DABE-804A-A59F-A033D74CB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DB8D-731F-B640-B1E8-DF3975356E69}" type="datetimeFigureOut">
              <a:rPr lang="en-FJ" smtClean="0"/>
              <a:t>24/09/2021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047F4-7ED7-E34E-84F5-8C0C0A09F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D969C-1D95-F248-9178-BD7B917EC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1875-229B-AA46-AC17-01E58B5875DE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39803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B0B38-9C95-4F44-9A5C-F52063304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J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C428C-B958-1147-96E8-F224979A35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J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60F6FB-7ACC-FD4E-9D53-5AA670788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J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659B7F-1730-9F4A-8C24-6B1A0ABF2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DB8D-731F-B640-B1E8-DF3975356E69}" type="datetimeFigureOut">
              <a:rPr lang="en-FJ" smtClean="0"/>
              <a:t>24/09/2021</a:t>
            </a:fld>
            <a:endParaRPr lang="en-FJ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D84FF-E992-894F-92D2-5E122ED87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EAB1C-FBE7-CA48-9EF7-72CD41133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1875-229B-AA46-AC17-01E58B5875DE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346414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A01B5-E313-5240-A220-D09AC1C32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J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CC0CD-61BD-E946-912D-3E1E35FC4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08589-9C29-494F-AAA7-FAEB56097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J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FD42EF-1453-4648-9125-224BCEA39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1A3BB8-82F1-D14C-B747-57FACDACEF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J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05F40D-5542-7242-9456-942360A4F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DB8D-731F-B640-B1E8-DF3975356E69}" type="datetimeFigureOut">
              <a:rPr lang="en-FJ" smtClean="0"/>
              <a:t>24/09/2021</a:t>
            </a:fld>
            <a:endParaRPr lang="en-FJ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47CE40-494F-7349-AC34-A64B2A7D3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3BCD1D-5E93-DF4F-B6ED-712E57640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1875-229B-AA46-AC17-01E58B5875DE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249643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8790B-DE45-F641-885F-223BC0FFE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J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06A61B-3E92-2F46-A8A2-D0C37E19A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DB8D-731F-B640-B1E8-DF3975356E69}" type="datetimeFigureOut">
              <a:rPr lang="en-FJ" smtClean="0"/>
              <a:t>24/09/2021</a:t>
            </a:fld>
            <a:endParaRPr lang="en-FJ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9BE81B-96E6-244E-A981-C34EFB991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0A6DF1-B81A-BA48-B960-47AF1560E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1875-229B-AA46-AC17-01E58B5875DE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174051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9C3C88-1CEA-234F-B4D9-516B6208B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DB8D-731F-B640-B1E8-DF3975356E69}" type="datetimeFigureOut">
              <a:rPr lang="en-FJ" smtClean="0"/>
              <a:t>24/09/2021</a:t>
            </a:fld>
            <a:endParaRPr lang="en-FJ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E21B5B-114C-CF4A-8605-5F9101A66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2E8185-489D-9142-8FA8-8BC1221CE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1875-229B-AA46-AC17-01E58B5875DE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255000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52A9F-B20B-6641-A7A6-422C3E7D5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J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034C1-996E-BD45-9933-5EC022F99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J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E810FC-CC17-EF4E-AD3D-E24738340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85570E-2FB3-8F47-B749-937C2D8DA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DB8D-731F-B640-B1E8-DF3975356E69}" type="datetimeFigureOut">
              <a:rPr lang="en-FJ" smtClean="0"/>
              <a:t>24/09/2021</a:t>
            </a:fld>
            <a:endParaRPr lang="en-FJ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D33AF-4CA8-E440-9C90-C9CA820F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A5257-5042-7142-8D5D-C8B9C88C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1875-229B-AA46-AC17-01E58B5875DE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174664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82FC4-34FA-C84F-8A39-DA8BA5BF6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J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4B8152-A364-234A-B1EC-F19773E502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J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33D240-76E1-134B-A4A9-8D16E2674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8977C-505C-404A-9087-929196F91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DB8D-731F-B640-B1E8-DF3975356E69}" type="datetimeFigureOut">
              <a:rPr lang="en-FJ" smtClean="0"/>
              <a:t>24/09/2021</a:t>
            </a:fld>
            <a:endParaRPr lang="en-FJ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80E1C-7DF9-5641-B8E4-008AC1199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659A5B-85DD-744B-8BA1-554679AD6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1875-229B-AA46-AC17-01E58B5875DE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291520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0F5D4F-E670-8144-83E1-FF4B3C32D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J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7FFC9-21A8-264A-9669-6CE81870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56117-CB5C-A64F-8DCB-65B1421298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FDB8D-731F-B640-B1E8-DF3975356E69}" type="datetimeFigureOut">
              <a:rPr lang="en-FJ" smtClean="0"/>
              <a:t>24/09/2021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2744B-7216-F44E-84EB-4F70CDE5BD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6C9C3-5563-FF42-B610-B4D138A4A9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11875-229B-AA46-AC17-01E58B5875DE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192793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J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81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40C94C-E96A-BA45-B51F-720F38852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63507"/>
            <a:ext cx="3494362" cy="49309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Disability interest representative from the South Global 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F943AE0B-7959-1442-8B08-612A15531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3970" y="3972910"/>
            <a:ext cx="6250940" cy="11501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1800" b="1" dirty="0"/>
              <a:t>Laisa Vereti</a:t>
            </a:r>
          </a:p>
          <a:p>
            <a:pPr algn="l"/>
            <a:r>
              <a:rPr lang="en-US" sz="1800" dirty="0"/>
              <a:t>Director Operations </a:t>
            </a:r>
          </a:p>
          <a:p>
            <a:pPr algn="l"/>
            <a:r>
              <a:rPr lang="en-US" sz="1800" dirty="0"/>
              <a:t>Pacific Disability Forum</a:t>
            </a:r>
            <a:r>
              <a:rPr lang="en-US" sz="1800" dirty="0">
                <a:effectLst/>
              </a:rPr>
              <a:t> </a:t>
            </a:r>
            <a:endParaRPr lang="en-US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B56419-1E05-E349-A8FD-AE4F012AA783}"/>
              </a:ext>
            </a:extLst>
          </p:cNvPr>
          <p:cNvSpPr txBox="1"/>
          <p:nvPr/>
        </p:nvSpPr>
        <p:spPr>
          <a:xfrm>
            <a:off x="4733970" y="1844566"/>
            <a:ext cx="6250940" cy="2304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/>
              <a:t>PACIFIC OPDS EFFORTS; INFLUENCING NATIONAL DATA COLLECTION FOR DISABILITY DISAGGREGATION </a:t>
            </a:r>
          </a:p>
        </p:txBody>
      </p:sp>
    </p:spTree>
    <p:extLst>
      <p:ext uri="{BB962C8B-B14F-4D97-AF65-F5344CB8AC3E}">
        <p14:creationId xmlns:p14="http://schemas.microsoft.com/office/powerpoint/2010/main" val="270398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884769FE-1656-422F-86E1-8C1B16C27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B249F6D-244F-494A-98B9-5CC7413C4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5760" y="682754"/>
            <a:ext cx="5492493" cy="5492493"/>
          </a:xfrm>
          <a:custGeom>
            <a:avLst/>
            <a:gdLst>
              <a:gd name="connsiteX0" fmla="*/ 2746247 w 5492493"/>
              <a:gd name="connsiteY0" fmla="*/ 0 h 5492493"/>
              <a:gd name="connsiteX1" fmla="*/ 5492493 w 5492493"/>
              <a:gd name="connsiteY1" fmla="*/ 2746247 h 5492493"/>
              <a:gd name="connsiteX2" fmla="*/ 2746247 w 5492493"/>
              <a:gd name="connsiteY2" fmla="*/ 5492493 h 5492493"/>
              <a:gd name="connsiteX3" fmla="*/ 0 w 5492493"/>
              <a:gd name="connsiteY3" fmla="*/ 2746247 h 5492493"/>
              <a:gd name="connsiteX4" fmla="*/ 2746247 w 5492493"/>
              <a:gd name="connsiteY4" fmla="*/ 0 h 54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93" h="5492493">
                <a:moveTo>
                  <a:pt x="2746247" y="0"/>
                </a:moveTo>
                <a:cubicBezTo>
                  <a:pt x="4262957" y="0"/>
                  <a:pt x="5492493" y="1229536"/>
                  <a:pt x="5492493" y="2746247"/>
                </a:cubicBezTo>
                <a:cubicBezTo>
                  <a:pt x="5492493" y="4262957"/>
                  <a:pt x="4262957" y="5492493"/>
                  <a:pt x="2746247" y="5492493"/>
                </a:cubicBezTo>
                <a:cubicBezTo>
                  <a:pt x="1229536" y="5492493"/>
                  <a:pt x="0" y="4262957"/>
                  <a:pt x="0" y="2746247"/>
                </a:cubicBezTo>
                <a:cubicBezTo>
                  <a:pt x="0" y="1229536"/>
                  <a:pt x="1229536" y="0"/>
                  <a:pt x="27462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06C536E-6ECA-4211-AF8C-A2671C484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34260" y="5435945"/>
            <a:ext cx="435428" cy="435428"/>
          </a:xfrm>
          <a:prstGeom prst="ellipse">
            <a:avLst/>
          </a:prstGeom>
          <a:solidFill>
            <a:schemeClr val="tx1">
              <a:lumMod val="65000"/>
              <a:lumOff val="3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AEAA70EA-2201-4F5D-AF08-58CFF851C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011593" y="3567390"/>
            <a:ext cx="2311806" cy="2303982"/>
          </a:xfrm>
          <a:custGeom>
            <a:avLst/>
            <a:gdLst>
              <a:gd name="connsiteX0" fmla="*/ 0 w 3108399"/>
              <a:gd name="connsiteY0" fmla="*/ 0 h 3097879"/>
              <a:gd name="connsiteX1" fmla="*/ 159985 w 3108399"/>
              <a:gd name="connsiteY1" fmla="*/ 4045 h 3097879"/>
              <a:gd name="connsiteX2" fmla="*/ 3092907 w 3108399"/>
              <a:gd name="connsiteY2" fmla="*/ 2791087 h 3097879"/>
              <a:gd name="connsiteX3" fmla="*/ 3108399 w 3108399"/>
              <a:gd name="connsiteY3" fmla="*/ 3097879 h 3097879"/>
              <a:gd name="connsiteX4" fmla="*/ 2470733 w 3108399"/>
              <a:gd name="connsiteY4" fmla="*/ 3097879 h 3097879"/>
              <a:gd name="connsiteX5" fmla="*/ 2458534 w 3108399"/>
              <a:gd name="connsiteY5" fmla="*/ 2856285 h 3097879"/>
              <a:gd name="connsiteX6" fmla="*/ 252674 w 3108399"/>
              <a:gd name="connsiteY6" fmla="*/ 650424 h 3097879"/>
              <a:gd name="connsiteX7" fmla="*/ 0 w 3108399"/>
              <a:gd name="connsiteY7" fmla="*/ 637665 h 30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399" h="3097879">
                <a:moveTo>
                  <a:pt x="0" y="0"/>
                </a:moveTo>
                <a:lnTo>
                  <a:pt x="159985" y="4045"/>
                </a:lnTo>
                <a:cubicBezTo>
                  <a:pt x="1696687" y="81941"/>
                  <a:pt x="2939004" y="1275632"/>
                  <a:pt x="3092907" y="2791087"/>
                </a:cubicBezTo>
                <a:lnTo>
                  <a:pt x="3108399" y="3097879"/>
                </a:lnTo>
                <a:lnTo>
                  <a:pt x="2470733" y="3097879"/>
                </a:lnTo>
                <a:lnTo>
                  <a:pt x="2458534" y="2856285"/>
                </a:lnTo>
                <a:cubicBezTo>
                  <a:pt x="2340416" y="1693197"/>
                  <a:pt x="1415762" y="768542"/>
                  <a:pt x="252674" y="650424"/>
                </a:cubicBezTo>
                <a:lnTo>
                  <a:pt x="0" y="63766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6767C4-10A9-3F4C-A18C-A311A820B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8316" y="1431042"/>
            <a:ext cx="4055899" cy="3995916"/>
          </a:xfrm>
        </p:spPr>
        <p:txBody>
          <a:bodyPr anchor="ctr">
            <a:normAutofit/>
          </a:bodyPr>
          <a:lstStyle/>
          <a:p>
            <a:r>
              <a:rPr lang="en-US" sz="3700" b="1" i="1">
                <a:solidFill>
                  <a:schemeClr val="tx1">
                    <a:lumMod val="95000"/>
                    <a:lumOff val="5000"/>
                  </a:schemeClr>
                </a:solidFill>
              </a:rPr>
              <a:t>Experience in influencing disability data collection and disaggregation efforts with national governments in the Pacific region</a:t>
            </a:r>
            <a:r>
              <a:rPr lang="en-US" sz="3700" i="1">
                <a:solidFill>
                  <a:schemeClr val="tx1">
                    <a:lumMod val="95000"/>
                    <a:lumOff val="5000"/>
                  </a:schemeClr>
                </a:solidFill>
              </a:rPr>
              <a:t>? </a:t>
            </a:r>
            <a:endParaRPr lang="en-FJ" sz="37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66400ED2-A931-9145-B3FD-08BAE2852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1431042"/>
            <a:ext cx="3927826" cy="3995916"/>
          </a:xfrm>
        </p:spPr>
        <p:txBody>
          <a:bodyPr anchor="ctr">
            <a:normAutofit/>
          </a:bodyPr>
          <a:lstStyle/>
          <a:p>
            <a:r>
              <a:rPr lang="en-GB" sz="1100">
                <a:solidFill>
                  <a:schemeClr val="tx1">
                    <a:lumMod val="85000"/>
                    <a:lumOff val="15000"/>
                  </a:schemeClr>
                </a:solidFill>
              </a:rPr>
              <a:t>Advocating for the use of the WGSS (6)</a:t>
            </a:r>
          </a:p>
          <a:p>
            <a:r>
              <a:rPr lang="en-GB" sz="110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en-FJ" sz="1100">
                <a:solidFill>
                  <a:schemeClr val="tx1">
                    <a:lumMod val="85000"/>
                    <a:lumOff val="15000"/>
                  </a:schemeClr>
                </a:solidFill>
              </a:rPr>
              <a:t>argeting countries national census </a:t>
            </a:r>
          </a:p>
          <a:p>
            <a:r>
              <a:rPr lang="en-GB" sz="1100">
                <a:solidFill>
                  <a:schemeClr val="tx1">
                    <a:lumMod val="85000"/>
                    <a:lumOff val="15000"/>
                  </a:schemeClr>
                </a:solidFill>
              </a:rPr>
              <a:t>W</a:t>
            </a:r>
            <a:r>
              <a:rPr lang="en-FJ" sz="1100">
                <a:solidFill>
                  <a:schemeClr val="tx1">
                    <a:lumMod val="85000"/>
                    <a:lumOff val="15000"/>
                  </a:schemeClr>
                </a:solidFill>
              </a:rPr>
              <a:t>orking with and collaboration with other regional partners – UNICEF and Secretariat of the Pacific Community Statistical Division (who supports National Statistics Office) </a:t>
            </a:r>
          </a:p>
          <a:p>
            <a:r>
              <a:rPr lang="en-FJ" sz="1100">
                <a:solidFill>
                  <a:schemeClr val="tx1">
                    <a:lumMod val="85000"/>
                    <a:lumOff val="15000"/>
                  </a:schemeClr>
                </a:solidFill>
              </a:rPr>
              <a:t>Building capacities of N</a:t>
            </a:r>
            <a:r>
              <a:rPr lang="en-GB" sz="110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en-FJ" sz="1100">
                <a:solidFill>
                  <a:schemeClr val="tx1">
                    <a:lumMod val="85000"/>
                    <a:lumOff val="15000"/>
                  </a:schemeClr>
                </a:solidFill>
              </a:rPr>
              <a:t>tional OPDs to understand the WGSS (6) promoted to be used in census </a:t>
            </a:r>
          </a:p>
          <a:p>
            <a:r>
              <a:rPr lang="en-GB" sz="1100">
                <a:solidFill>
                  <a:schemeClr val="tx1">
                    <a:lumMod val="85000"/>
                    <a:lumOff val="15000"/>
                  </a:schemeClr>
                </a:solidFill>
              </a:rPr>
              <a:t>W</a:t>
            </a:r>
            <a:r>
              <a:rPr lang="en-FJ" sz="1100">
                <a:solidFill>
                  <a:schemeClr val="tx1">
                    <a:lumMod val="85000"/>
                    <a:lumOff val="15000"/>
                  </a:schemeClr>
                </a:solidFill>
              </a:rPr>
              <a:t>orking with NSO and the DPOs to build capcity towards census </a:t>
            </a:r>
          </a:p>
          <a:p>
            <a:r>
              <a:rPr lang="en-GB" sz="1100">
                <a:solidFill>
                  <a:schemeClr val="tx1">
                    <a:lumMod val="85000"/>
                    <a:lumOff val="15000"/>
                  </a:schemeClr>
                </a:solidFill>
              </a:rPr>
              <a:t>C</a:t>
            </a:r>
            <a:r>
              <a:rPr lang="en-FJ" sz="1100">
                <a:solidFill>
                  <a:schemeClr val="tx1">
                    <a:lumMod val="85000"/>
                    <a:lumOff val="15000"/>
                  </a:schemeClr>
                </a:solidFill>
              </a:rPr>
              <a:t>ollaborative efforts to develop disability monograph out of</a:t>
            </a:r>
            <a:r>
              <a:rPr lang="en-GB" sz="1100">
                <a:solidFill>
                  <a:schemeClr val="tx1">
                    <a:lumMod val="85000"/>
                    <a:lumOff val="15000"/>
                  </a:schemeClr>
                </a:solidFill>
              </a:rPr>
              <a:t> t</a:t>
            </a:r>
            <a:r>
              <a:rPr lang="en-FJ" sz="1100">
                <a:solidFill>
                  <a:schemeClr val="tx1">
                    <a:lumMod val="85000"/>
                    <a:lumOff val="15000"/>
                  </a:schemeClr>
                </a:solidFill>
              </a:rPr>
              <a:t>he census data</a:t>
            </a:r>
          </a:p>
          <a:p>
            <a:r>
              <a:rPr lang="en-GB" sz="110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lang="en-FJ" sz="1100">
                <a:solidFill>
                  <a:schemeClr val="tx1">
                    <a:lumMod val="85000"/>
                    <a:lumOff val="15000"/>
                  </a:schemeClr>
                </a:solidFill>
              </a:rPr>
              <a:t>o date since 2015, all Pacific Island countries who have held census have used the WGSS – </a:t>
            </a:r>
          </a:p>
          <a:p>
            <a:pPr lvl="1"/>
            <a:r>
              <a:rPr lang="en-FJ" sz="1100">
                <a:solidFill>
                  <a:schemeClr val="tx1">
                    <a:lumMod val="85000"/>
                    <a:lumOff val="15000"/>
                  </a:schemeClr>
                </a:solidFill>
              </a:rPr>
              <a:t>10 countries - Fiji, FSM, Marshall Island, Nauru, Palau, Samoa, Solomon Island, Tonga, Tuvalu, Vanuatu (10)</a:t>
            </a:r>
          </a:p>
          <a:p>
            <a:r>
              <a:rPr lang="en-GB" sz="1100">
                <a:solidFill>
                  <a:schemeClr val="tx1">
                    <a:lumMod val="85000"/>
                    <a:lumOff val="15000"/>
                  </a:schemeClr>
                </a:solidFill>
              </a:rPr>
              <a:t>D</a:t>
            </a:r>
            <a:r>
              <a:rPr lang="en-FJ" sz="1100">
                <a:solidFill>
                  <a:schemeClr val="tx1">
                    <a:lumMod val="85000"/>
                    <a:lumOff val="15000"/>
                  </a:schemeClr>
                </a:solidFill>
              </a:rPr>
              <a:t>isabiltiy Monograph (6)– Kiribati, Palau, Samoa, Tonga, Fiji, Tuvalu </a:t>
            </a:r>
          </a:p>
        </p:txBody>
      </p:sp>
    </p:spTree>
    <p:extLst>
      <p:ext uri="{BB962C8B-B14F-4D97-AF65-F5344CB8AC3E}">
        <p14:creationId xmlns:p14="http://schemas.microsoft.com/office/powerpoint/2010/main" val="18209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6767C4-10A9-3F4C-A18C-A311A820B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sz="3100" b="1" i="1">
                <a:solidFill>
                  <a:srgbClr val="FFFFFF"/>
                </a:solidFill>
              </a:rPr>
              <a:t>An example of how this data has been used to support interventions to address the barriers faced by persons with disabilities? </a:t>
            </a:r>
            <a:endParaRPr lang="en-FJ" sz="3100" b="1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00ED2-A931-9145-B3FD-08BAE2852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 lnSpcReduction="10000"/>
          </a:bodyPr>
          <a:lstStyle/>
          <a:p>
            <a:r>
              <a:rPr lang="en-FJ" sz="3600" dirty="0"/>
              <a:t>Social Protection for persons with disabilities – disability allowance:</a:t>
            </a:r>
          </a:p>
          <a:p>
            <a:pPr lvl="1"/>
            <a:r>
              <a:rPr lang="en-FJ" sz="3200" dirty="0"/>
              <a:t>Kiribati </a:t>
            </a:r>
          </a:p>
          <a:p>
            <a:pPr lvl="1"/>
            <a:r>
              <a:rPr lang="en-FJ" sz="3200" dirty="0"/>
              <a:t>Tuvalu </a:t>
            </a:r>
          </a:p>
          <a:p>
            <a:pPr lvl="1"/>
            <a:r>
              <a:rPr lang="en-GB" sz="3200" dirty="0"/>
              <a:t>T</a:t>
            </a:r>
            <a:r>
              <a:rPr lang="en-FJ" sz="3200"/>
              <a:t>onga </a:t>
            </a:r>
            <a:endParaRPr lang="en-FJ" sz="3200" dirty="0"/>
          </a:p>
          <a:p>
            <a:r>
              <a:rPr lang="en-GB" sz="3600" dirty="0"/>
              <a:t>D</a:t>
            </a:r>
            <a:r>
              <a:rPr lang="en-FJ" sz="3600" dirty="0"/>
              <a:t>isaster preparedness and response </a:t>
            </a:r>
          </a:p>
          <a:p>
            <a:endParaRPr lang="en-FJ" sz="3600" dirty="0"/>
          </a:p>
        </p:txBody>
      </p:sp>
    </p:spTree>
    <p:extLst>
      <p:ext uri="{BB962C8B-B14F-4D97-AF65-F5344CB8AC3E}">
        <p14:creationId xmlns:p14="http://schemas.microsoft.com/office/powerpoint/2010/main" val="3942769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232</Words>
  <Application>Microsoft Macintosh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Disability interest representative from the South Global </vt:lpstr>
      <vt:lpstr>Experience in influencing disability data collection and disaggregation efforts with national governments in the Pacific region? </vt:lpstr>
      <vt:lpstr>An example of how this data has been used to support interventions to address the barriers faced by persons with disabilities?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interest representative from the South Global </dc:title>
  <dc:creator>Laisa Vereti</dc:creator>
  <cp:lastModifiedBy>Laisa Vereti</cp:lastModifiedBy>
  <cp:revision>3</cp:revision>
  <dcterms:created xsi:type="dcterms:W3CDTF">2021-09-24T05:35:14Z</dcterms:created>
  <dcterms:modified xsi:type="dcterms:W3CDTF">2021-09-24T06:08:20Z</dcterms:modified>
</cp:coreProperties>
</file>